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6"/>
  </p:notesMasterIdLst>
  <p:sldIdLst>
    <p:sldId id="1372" r:id="rId2"/>
    <p:sldId id="367" r:id="rId3"/>
    <p:sldId id="1395" r:id="rId4"/>
    <p:sldId id="1376" r:id="rId5"/>
    <p:sldId id="295" r:id="rId6"/>
    <p:sldId id="301" r:id="rId7"/>
    <p:sldId id="264" r:id="rId8"/>
    <p:sldId id="265" r:id="rId9"/>
    <p:sldId id="1387" r:id="rId10"/>
    <p:sldId id="300" r:id="rId11"/>
    <p:sldId id="1394" r:id="rId12"/>
    <p:sldId id="1393" r:id="rId13"/>
    <p:sldId id="296" r:id="rId14"/>
    <p:sldId id="297" r:id="rId15"/>
    <p:sldId id="302" r:id="rId16"/>
    <p:sldId id="311" r:id="rId17"/>
    <p:sldId id="312" r:id="rId18"/>
    <p:sldId id="299" r:id="rId19"/>
    <p:sldId id="1389" r:id="rId20"/>
    <p:sldId id="1391" r:id="rId21"/>
    <p:sldId id="1392" r:id="rId22"/>
    <p:sldId id="309" r:id="rId23"/>
    <p:sldId id="1396" r:id="rId24"/>
    <p:sldId id="306" r:id="rId25"/>
  </p:sldIdLst>
  <p:sldSz cx="9144000" cy="5143500" type="screen16x9"/>
  <p:notesSz cx="6858000" cy="9144000"/>
  <p:embeddedFontLst>
    <p:embeddedFont>
      <p:font typeface="Merriweather Sans" pitchFamily="2" charset="77"/>
      <p:regular r:id="rId27"/>
      <p:bold r:id="rId28"/>
      <p:italic r:id="rId29"/>
      <p:boldItalic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  <p:embeddedFont>
      <p:font typeface="Source Sans Pro Black" panose="020B0503030403020204" pitchFamily="34" charset="0"/>
      <p:bold r:id="rId35"/>
      <p:italic r:id="rId36"/>
      <p:boldItalic r:id="rId37"/>
    </p:embeddedFont>
    <p:embeddedFont>
      <p:font typeface="Source Sans Pro SemiBold" panose="020F0502020204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7BA3B7-3D94-456F-8103-1ACCFDEE426C}">
  <a:tblStyle styleId="{307BA3B7-3D94-456F-8103-1ACCFDEE42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512"/>
    <p:restoredTop sz="94744"/>
  </p:normalViewPr>
  <p:slideViewPr>
    <p:cSldViewPr snapToGrid="0">
      <p:cViewPr>
        <p:scale>
          <a:sx n="93" d="100"/>
          <a:sy n="93" d="100"/>
        </p:scale>
        <p:origin x="1328" y="12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832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0196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2802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8295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2351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648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904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2679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189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3756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516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878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39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485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27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941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2157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78034928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78034928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996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7858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7443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280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rgbClr val="058B8C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r="13733"/>
          <a:stretch/>
        </p:blipFill>
        <p:spPr>
          <a:xfrm>
            <a:off x="2044550" y="0"/>
            <a:ext cx="7099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>
            <a:off x="50" y="0"/>
            <a:ext cx="2044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/>
          </a:blip>
          <a:srcRect l="34714" t="47911" r="34714" b="-7251"/>
          <a:stretch/>
        </p:blipFill>
        <p:spPr>
          <a:xfrm>
            <a:off x="50" y="1085275"/>
            <a:ext cx="2044500" cy="405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0"/>
            <a:ext cx="2044500" cy="20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2699075" y="297625"/>
            <a:ext cx="6133200" cy="20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ource Sans Pro SemiBold"/>
              <a:buNone/>
              <a:defRPr sz="52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2699075" y="2175450"/>
            <a:ext cx="6082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ource Sans Pro"/>
              <a:buNone/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2"/>
          </p:nvPr>
        </p:nvSpPr>
        <p:spPr>
          <a:xfrm>
            <a:off x="2699075" y="3079850"/>
            <a:ext cx="6082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3" name="Google Shape;3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2875" y="4103450"/>
            <a:ext cx="6235198" cy="8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ystem Integration Testing &amp; Commissioning section">
  <p:cSld name="SECTION_HEADER_1_1_2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311700" y="852525"/>
            <a:ext cx="85206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ource Sans Pro SemiBold"/>
              <a:buNone/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pic>
        <p:nvPicPr>
          <p:cNvPr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34349" y="1788550"/>
            <a:ext cx="2843550" cy="30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 section">
  <p:cSld name="SECTION_HEADER_1_1_2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311700" y="852525"/>
            <a:ext cx="85206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ource Sans Pro SemiBold"/>
              <a:buNone/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pic>
        <p:nvPicPr>
          <p:cNvPr id="76" name="Google Shape;7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56777" y="2050435"/>
            <a:ext cx="3430447" cy="245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M section">
  <p:cSld name="SECTION_HEADER_1_1_2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311700" y="852525"/>
            <a:ext cx="85206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ource Sans Pro SemiBold"/>
              <a:buNone/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/>
          </a:blip>
          <a:srcRect t="20458"/>
          <a:stretch/>
        </p:blipFill>
        <p:spPr>
          <a:xfrm>
            <a:off x="826477" y="2376798"/>
            <a:ext cx="7491048" cy="2280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PO section">
  <p:cSld name="SECTION_HEADER_1_1_2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311700" y="852525"/>
            <a:ext cx="85206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ource Sans Pro SemiBold"/>
              <a:buNone/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3415" y="2231347"/>
            <a:ext cx="4358044" cy="245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– SLAC">
  <p:cSld name="TITLE_AND_TWO_COLUMNS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409575" y="170450"/>
            <a:ext cx="74982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Source Sans Pro SemiBold"/>
              <a:buNone/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2">
            <a:alphaModFix/>
          </a:blip>
          <a:srcRect t="-3213" r="10" b="-3203"/>
          <a:stretch/>
        </p:blipFill>
        <p:spPr>
          <a:xfrm>
            <a:off x="7994325" y="419448"/>
            <a:ext cx="902675" cy="2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41001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600"/>
              <a:buFont typeface="Source Sans Pro"/>
              <a:buChar char="●"/>
              <a:defRPr sz="1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2"/>
          </p:nvPr>
        </p:nvSpPr>
        <p:spPr>
          <a:xfrm>
            <a:off x="4796900" y="966375"/>
            <a:ext cx="41001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600"/>
              <a:buFont typeface="Source Sans Pro"/>
              <a:buChar char="●"/>
              <a:defRPr sz="1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– NOIRLab">
  <p:cSld name="SECTION_HEADER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Source Sans Pro SemiBold"/>
              <a:buNone/>
              <a:defRPr sz="36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0925" y="178375"/>
            <a:ext cx="875175" cy="6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– NOIRLab">
  <p:cSld name="TITLE_AND_BODY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1409575" y="246650"/>
            <a:ext cx="63957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Source Sans Pro SemiBold"/>
              <a:buNone/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0925" y="178375"/>
            <a:ext cx="875175" cy="6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– NOIRLab">
  <p:cSld name="TITLE_AND_TWO_COLUMNS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1409575" y="246650"/>
            <a:ext cx="63171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Source Sans Pro SemiBold"/>
              <a:buNone/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41001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600"/>
              <a:buFont typeface="Source Sans Pro"/>
              <a:buChar char="●"/>
              <a:defRPr sz="1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2"/>
          </p:nvPr>
        </p:nvSpPr>
        <p:spPr>
          <a:xfrm>
            <a:off x="4796900" y="966375"/>
            <a:ext cx="41001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600"/>
              <a:buFont typeface="Source Sans Pro"/>
              <a:buChar char="●"/>
              <a:defRPr sz="1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0925" y="178375"/>
            <a:ext cx="875175" cy="6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 b="1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algn="ctr" rtl="0">
              <a:spcBef>
                <a:spcPts val="40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1150" algn="ctr" rtl="0">
              <a:spcBef>
                <a:spcPts val="400"/>
              </a:spcBef>
              <a:spcAft>
                <a:spcPts val="0"/>
              </a:spcAft>
              <a:buSzPts val="1300"/>
              <a:buFont typeface="Source Sans Pro"/>
              <a:buChar char="■"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04800" algn="ctr" rtl="0">
              <a:spcBef>
                <a:spcPts val="400"/>
              </a:spcBef>
              <a:spcAft>
                <a:spcPts val="0"/>
              </a:spcAft>
              <a:buSzPts val="1200"/>
              <a:buFont typeface="Source Sans Pro"/>
              <a:buChar char="●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98450" algn="ctr" rtl="0">
              <a:spcBef>
                <a:spcPts val="400"/>
              </a:spcBef>
              <a:spcAft>
                <a:spcPts val="0"/>
              </a:spcAft>
              <a:buSzPts val="1100"/>
              <a:buFont typeface="Source Sans Pro"/>
              <a:buChar char="○"/>
              <a:defRPr sz="11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292100" algn="ctr" rtl="0">
              <a:spcBef>
                <a:spcPts val="400"/>
              </a:spcBef>
              <a:spcAft>
                <a:spcPts val="0"/>
              </a:spcAft>
              <a:buSzPts val="1000"/>
              <a:buFont typeface="Source Sans Pro"/>
              <a:buChar char="■"/>
              <a:defRPr sz="1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285750" algn="ctr" rtl="0">
              <a:spcBef>
                <a:spcPts val="400"/>
              </a:spcBef>
              <a:spcAft>
                <a:spcPts val="0"/>
              </a:spcAft>
              <a:buSzPts val="900"/>
              <a:buFont typeface="Source Sans Pro"/>
              <a:buChar char="●"/>
              <a:defRPr sz="9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279400" algn="ctr" rtl="0">
              <a:spcBef>
                <a:spcPts val="400"/>
              </a:spcBef>
              <a:spcAft>
                <a:spcPts val="0"/>
              </a:spcAft>
              <a:buSzPts val="800"/>
              <a:buFont typeface="Source Sans Pro"/>
              <a:buChar char="○"/>
              <a:defRPr sz="8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273050" algn="ctr" rtl="0">
              <a:spcBef>
                <a:spcPts val="400"/>
              </a:spcBef>
              <a:spcAft>
                <a:spcPts val="400"/>
              </a:spcAft>
              <a:buSzPts val="700"/>
              <a:buFont typeface="Source Sans Pro"/>
              <a:buChar char="■"/>
              <a:defRPr sz="7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89000" y="133350"/>
            <a:ext cx="7353300" cy="1285875"/>
          </a:xfrm>
          <a:prstGeom prst="rect">
            <a:avLst/>
          </a:prstGeom>
        </p:spPr>
        <p:txBody>
          <a:bodyPr/>
          <a:lstStyle>
            <a:lvl1pPr marL="0" marR="0" defTabSz="304800">
              <a:defRPr sz="435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457325"/>
            <a:ext cx="7353300" cy="3009900"/>
          </a:xfrm>
          <a:prstGeom prst="rect">
            <a:avLst/>
          </a:prstGeom>
        </p:spPr>
        <p:txBody>
          <a:bodyPr anchor="ctr"/>
          <a:lstStyle>
            <a:lvl1pPr marL="66675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0012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428625" defTabSz="304800">
              <a:spcBef>
                <a:spcPts val="1275"/>
              </a:spcBef>
              <a:buClrTx/>
              <a:buSzPct val="171000"/>
              <a:buFontTx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66875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000250" marR="0" indent="-428625" defTabSz="304800">
              <a:spcBef>
                <a:spcPts val="1275"/>
              </a:spcBef>
              <a:buClrTx/>
              <a:buSzPct val="171000"/>
              <a:buFontTx/>
              <a:buChar char="•"/>
              <a:defRPr sz="21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4867275"/>
            <a:ext cx="266700" cy="209550"/>
          </a:xfrm>
          <a:prstGeom prst="rect">
            <a:avLst/>
          </a:prstGeom>
        </p:spPr>
        <p:txBody>
          <a:bodyPr anchor="t"/>
          <a:lstStyle>
            <a:lvl1pPr defTabSz="3048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81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7EB654-EB1D-4D2E-234C-DD81520DE6DE}"/>
              </a:ext>
            </a:extLst>
          </p:cNvPr>
          <p:cNvSpPr txBox="1"/>
          <p:nvPr userDrawn="1"/>
        </p:nvSpPr>
        <p:spPr>
          <a:xfrm>
            <a:off x="1741118" y="4634631"/>
            <a:ext cx="54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B74223-BB81-8B07-1F64-B68EB864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1A137-CF9A-E235-5D22-A0696674AA9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1C4BC-5725-5AF3-A234-260F79FFF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852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– AURA">
  <p:cSld name="SECTION_HEADER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Source Sans Pro SemiBold"/>
              <a:buNone/>
              <a:defRPr sz="36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4325" y="419441"/>
            <a:ext cx="902674" cy="2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– AURA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409575" y="246650"/>
            <a:ext cx="63957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Source Sans Pro SemiBold"/>
              <a:buNone/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4325" y="419441"/>
            <a:ext cx="902674" cy="2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– AURA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1409575" y="170450"/>
            <a:ext cx="74982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Source Sans Pro SemiBold"/>
              <a:buNone/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4325" y="419441"/>
            <a:ext cx="902674" cy="2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41001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600"/>
              <a:buFont typeface="Source Sans Pro"/>
              <a:buChar char="●"/>
              <a:defRPr sz="1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4796900" y="966375"/>
            <a:ext cx="41001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600"/>
              <a:buFont typeface="Source Sans Pro"/>
              <a:buChar char="●"/>
              <a:defRPr sz="1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– SLAC">
  <p:cSld name="SECTION_HEADER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Source Sans Pro SemiBold"/>
              <a:buNone/>
              <a:defRPr sz="36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0"/>
          <p:cNvPicPr preferRelativeResize="0"/>
          <p:nvPr/>
        </p:nvPicPr>
        <p:blipFill rotWithShape="1">
          <a:blip r:embed="rId2">
            <a:alphaModFix/>
          </a:blip>
          <a:srcRect t="-3213" r="10" b="-3203"/>
          <a:stretch/>
        </p:blipFill>
        <p:spPr>
          <a:xfrm>
            <a:off x="7994325" y="419448"/>
            <a:ext cx="902675" cy="2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&amp;S section">
  <p:cSld name="SECTION_HEADER_1_1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35369" y="1384120"/>
            <a:ext cx="5873262" cy="330370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311700" y="852525"/>
            <a:ext cx="85206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ource Sans Pro SemiBold"/>
              <a:buNone/>
              <a:defRPr sz="3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 SemiBold"/>
              <a:buNone/>
              <a:defRPr sz="3600">
                <a:solidFill>
                  <a:srgbClr val="31333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hyperlink" Target="https://www.lsst.org/scientists/glossary-acronyms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21">
            <a:alphaModFix amt="34000"/>
          </a:blip>
          <a:srcRect l="641" t="626" r="47201" b="45857"/>
          <a:stretch/>
        </p:blipFill>
        <p:spPr>
          <a:xfrm>
            <a:off x="5541037" y="1362562"/>
            <a:ext cx="3602960" cy="3780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409575" y="170450"/>
            <a:ext cx="74982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2800"/>
              <a:buFont typeface="Source Sans Pro SemiBold"/>
              <a:buNone/>
              <a:defRPr sz="2800">
                <a:solidFill>
                  <a:srgbClr val="00BAB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cxnSp>
        <p:nvCxnSpPr>
          <p:cNvPr id="9" name="Google Shape;9;p1"/>
          <p:cNvCxnSpPr/>
          <p:nvPr/>
        </p:nvCxnSpPr>
        <p:spPr>
          <a:xfrm>
            <a:off x="8538080" y="4828650"/>
            <a:ext cx="0" cy="229200"/>
          </a:xfrm>
          <a:prstGeom prst="straightConnector1">
            <a:avLst/>
          </a:prstGeom>
          <a:noFill/>
          <a:ln w="9525" cap="flat" cmpd="sng">
            <a:solidFill>
              <a:srgbClr val="31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0;p1"/>
          <p:cNvCxnSpPr/>
          <p:nvPr/>
        </p:nvCxnSpPr>
        <p:spPr>
          <a:xfrm>
            <a:off x="1409475" y="864800"/>
            <a:ext cx="7498200" cy="0"/>
          </a:xfrm>
          <a:prstGeom prst="straightConnector1">
            <a:avLst/>
          </a:prstGeom>
          <a:noFill/>
          <a:ln w="9525" cap="flat" cmpd="sng">
            <a:solidFill>
              <a:srgbClr val="00BAB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Google Shape;11;p1"/>
          <p:cNvPicPr preferRelativeResize="0"/>
          <p:nvPr/>
        </p:nvPicPr>
        <p:blipFill rotWithShape="1">
          <a:blip r:embed="rId22">
            <a:alphaModFix/>
          </a:blip>
          <a:srcRect l="3329" t="13826" r="12587" b="28226"/>
          <a:stretch/>
        </p:blipFill>
        <p:spPr>
          <a:xfrm>
            <a:off x="0" y="0"/>
            <a:ext cx="1278226" cy="88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200">
                <a:solidFill>
                  <a:schemeClr val="dk2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  <a:lvl2pPr lvl="1" algn="r" rtl="0">
              <a:buNone/>
              <a:defRPr sz="1200">
                <a:solidFill>
                  <a:schemeClr val="dk2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2pPr>
            <a:lvl3pPr lvl="2" algn="r" rtl="0">
              <a:buNone/>
              <a:defRPr sz="1200">
                <a:solidFill>
                  <a:schemeClr val="dk2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3pPr>
            <a:lvl4pPr lvl="3" algn="r" rtl="0">
              <a:buNone/>
              <a:defRPr sz="1200">
                <a:solidFill>
                  <a:schemeClr val="dk2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4pPr>
            <a:lvl5pPr lvl="4" algn="r" rtl="0">
              <a:buNone/>
              <a:defRPr sz="1200">
                <a:solidFill>
                  <a:schemeClr val="dk2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5pPr>
            <a:lvl6pPr lvl="5" algn="r" rtl="0">
              <a:buNone/>
              <a:defRPr sz="1200">
                <a:solidFill>
                  <a:schemeClr val="dk2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6pPr>
            <a:lvl7pPr lvl="6" algn="r" rtl="0">
              <a:buNone/>
              <a:defRPr sz="1200">
                <a:solidFill>
                  <a:schemeClr val="dk2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7pPr>
            <a:lvl8pPr lvl="7" algn="r" rtl="0">
              <a:buNone/>
              <a:defRPr sz="1200">
                <a:solidFill>
                  <a:schemeClr val="dk2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8pPr>
            <a:lvl9pPr lvl="8" algn="r" rtl="0">
              <a:buNone/>
              <a:defRPr sz="1200">
                <a:solidFill>
                  <a:schemeClr val="dk2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238275" y="4754200"/>
            <a:ext cx="8669400" cy="0"/>
          </a:xfrm>
          <a:prstGeom prst="straightConnector1">
            <a:avLst/>
          </a:prstGeom>
          <a:noFill/>
          <a:ln w="9525" cap="flat" cmpd="sng">
            <a:solidFill>
              <a:srgbClr val="00BAB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1"/>
          <p:cNvSpPr txBox="1"/>
          <p:nvPr/>
        </p:nvSpPr>
        <p:spPr>
          <a:xfrm>
            <a:off x="155725" y="4749825"/>
            <a:ext cx="6725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Vera C. Rubin Observatory    |    LINCC    |    Jan 19, 2023</a:t>
            </a:r>
            <a:endParaRPr sz="10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6881175" y="4749825"/>
            <a:ext cx="146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3"/>
              </a:rPr>
              <a:t>Acronyms &amp; Glossary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70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8.00829v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i.adsabs.harvard.edu/link_gateway/2022ApJS..262...22D/arxiv:2208.00829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68;p43">
            <a:extLst>
              <a:ext uri="{FF2B5EF4-FFF2-40B4-BE49-F238E27FC236}">
                <a16:creationId xmlns:a16="http://schemas.microsoft.com/office/drawing/2014/main" id="{7A8F2DB9-6066-F175-3397-2E888E7AA85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6365" y="-16008"/>
            <a:ext cx="7041412" cy="51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78238" y="4882306"/>
            <a:ext cx="180827" cy="1942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26789" tIns="26789" rIns="26789" bIns="26789" anchor="t" anchorCtr="0">
            <a:noAutofit/>
          </a:bodyPr>
          <a:lstStyle>
            <a:lvl1pPr defTabSz="43815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rPr/>
              <a:t>1</a:t>
            </a:fld>
            <a:endParaRPr/>
          </a:p>
        </p:txBody>
      </p:sp>
      <p:pic>
        <p:nvPicPr>
          <p:cNvPr id="4" name="Colorized RGB - use over white-100.jpg" descr="Colorized RGB - use over white-100.jpg">
            <a:extLst>
              <a:ext uri="{FF2B5EF4-FFF2-40B4-BE49-F238E27FC236}">
                <a16:creationId xmlns:a16="http://schemas.microsoft.com/office/drawing/2014/main" id="{8507961C-3BFE-C240-9AC0-4AC14F11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608" b="19608"/>
          <a:stretch>
            <a:fillRect/>
          </a:stretch>
        </p:blipFill>
        <p:spPr>
          <a:xfrm>
            <a:off x="5846132" y="3530415"/>
            <a:ext cx="1911503" cy="116185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Minnesota Institute for Astrophysics Colloquium,  April 16, 2021">
            <a:extLst>
              <a:ext uri="{FF2B5EF4-FFF2-40B4-BE49-F238E27FC236}">
                <a16:creationId xmlns:a16="http://schemas.microsoft.com/office/drawing/2014/main" id="{51F44D1B-1A55-504B-849C-BCA467C7EC26}"/>
              </a:ext>
            </a:extLst>
          </p:cNvPr>
          <p:cNvSpPr txBox="1"/>
          <p:nvPr/>
        </p:nvSpPr>
        <p:spPr>
          <a:xfrm>
            <a:off x="1386363" y="4142039"/>
            <a:ext cx="6614637" cy="988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304800">
              <a:defRPr sz="2500">
                <a:solidFill>
                  <a:srgbClr val="FF4013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75" dirty="0"/>
              <a:t>      </a:t>
            </a:r>
          </a:p>
          <a:p>
            <a:pPr defTabSz="304800">
              <a:defRPr sz="2500" b="1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75" dirty="0"/>
              <a:t> </a:t>
            </a:r>
            <a:endParaRPr sz="1875" dirty="0">
              <a:solidFill>
                <a:srgbClr val="FFFFFF"/>
              </a:solidFill>
            </a:endParaRPr>
          </a:p>
          <a:p>
            <a:pPr defTabSz="304800">
              <a:defRPr sz="15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sz="1125" b="1" dirty="0"/>
          </a:p>
          <a:p>
            <a:pPr defTabSz="304800"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1050" b="1" dirty="0">
                <a:sym typeface="Gill Sans"/>
              </a:rPr>
              <a:t>LINCC, Jan 19, 2023</a:t>
            </a:r>
            <a:endParaRPr sz="1050" b="1" dirty="0"/>
          </a:p>
        </p:txBody>
      </p:sp>
      <p:sp>
        <p:nvSpPr>
          <p:cNvPr id="9" name="Željko Ivezić (pronounced as Bill)…">
            <a:extLst>
              <a:ext uri="{FF2B5EF4-FFF2-40B4-BE49-F238E27FC236}">
                <a16:creationId xmlns:a16="http://schemas.microsoft.com/office/drawing/2014/main" id="{7F0B76C0-7DBD-DC4E-9926-420AF85E4C13}"/>
              </a:ext>
            </a:extLst>
          </p:cNvPr>
          <p:cNvSpPr txBox="1"/>
          <p:nvPr/>
        </p:nvSpPr>
        <p:spPr>
          <a:xfrm>
            <a:off x="1274618" y="883716"/>
            <a:ext cx="4461164" cy="2008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304800">
              <a:defRPr sz="2500">
                <a:solidFill>
                  <a:srgbClr val="FF4013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75" dirty="0"/>
              <a:t>      </a:t>
            </a: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75" dirty="0"/>
              <a:t>  </a:t>
            </a:r>
            <a:r>
              <a:rPr sz="18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Željko</a:t>
            </a:r>
            <a:r>
              <a:rPr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8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Ivezić</a:t>
            </a:r>
            <a:r>
              <a:rPr lang="en-US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for the “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PhotoD</a:t>
            </a:r>
            <a:r>
              <a:rPr lang="en-US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collaboration”</a:t>
            </a:r>
            <a:endParaRPr sz="1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University of Washington</a:t>
            </a:r>
            <a:r>
              <a:rPr lang="en-US" sz="1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3048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500" dirty="0"/>
              <a:t> </a:t>
            </a:r>
          </a:p>
          <a:p>
            <a:pPr defTabSz="304800"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sz="1500" dirty="0"/>
          </a:p>
          <a:p>
            <a:pPr defTabSz="3048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sz="1500" dirty="0"/>
          </a:p>
        </p:txBody>
      </p:sp>
      <p:sp>
        <p:nvSpPr>
          <p:cNvPr id="10" name="LSST: the Greatest Movie of All Time">
            <a:extLst>
              <a:ext uri="{FF2B5EF4-FFF2-40B4-BE49-F238E27FC236}">
                <a16:creationId xmlns:a16="http://schemas.microsoft.com/office/drawing/2014/main" id="{59A63379-78E2-D440-A107-1236F9623FCD}"/>
              </a:ext>
            </a:extLst>
          </p:cNvPr>
          <p:cNvSpPr txBox="1"/>
          <p:nvPr/>
        </p:nvSpPr>
        <p:spPr>
          <a:xfrm>
            <a:off x="1510145" y="-318233"/>
            <a:ext cx="5511805" cy="1519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304800">
              <a:defRPr sz="2400">
                <a:solidFill>
                  <a:srgbClr val="FF4013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800" dirty="0"/>
              <a:t>      </a:t>
            </a:r>
          </a:p>
          <a:p>
            <a:pPr defTabSz="304800">
              <a:defRPr sz="2900" b="1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Estimating stellar distances</a:t>
            </a:r>
          </a:p>
          <a:p>
            <a:pPr defTabSz="304800">
              <a:defRPr sz="2900" b="1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LSST’s </a:t>
            </a:r>
          </a:p>
          <a:p>
            <a:pPr defTabSz="304800">
              <a:defRPr sz="2900" b="1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broad-band photometry</a:t>
            </a:r>
            <a:endParaRPr sz="21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454464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photo-D methodology: stellar astrophysics 0  </a:t>
            </a: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137788" y="621793"/>
            <a:ext cx="8868426" cy="408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Data include apparent magnitudes: one magnitude and many colors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Given apparent and absolute magnitudes (and perhaps extinction): Distance follows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Stellar colors determined by: T</a:t>
            </a:r>
            <a:r>
              <a:rPr lang="en-US" baseline="-25000" dirty="0">
                <a:solidFill>
                  <a:schemeClr val="tx1"/>
                </a:solidFill>
              </a:rPr>
              <a:t>eff</a:t>
            </a:r>
            <a:r>
              <a:rPr lang="en-US" dirty="0">
                <a:solidFill>
                  <a:schemeClr val="tx1"/>
                </a:solidFill>
              </a:rPr>
              <a:t>, [Fe/H],  log(g) – or alternatively: </a:t>
            </a:r>
            <a:r>
              <a:rPr lang="en-US" dirty="0" err="1">
                <a:solidFill>
                  <a:schemeClr val="tx1"/>
                </a:solidFill>
              </a:rPr>
              <a:t>Mr</a:t>
            </a:r>
            <a:r>
              <a:rPr lang="en-US" dirty="0">
                <a:solidFill>
                  <a:schemeClr val="tx1"/>
                </a:solidFill>
              </a:rPr>
              <a:t>, [Fe/H], age 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      different “populations” along an “isochrone”: MS, giants, WDs (binaries)</a:t>
            </a:r>
          </a:p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Given </a:t>
            </a:r>
            <a:r>
              <a:rPr lang="en-US" dirty="0" err="1">
                <a:solidFill>
                  <a:schemeClr val="tx1"/>
                </a:solidFill>
              </a:rPr>
              <a:t>Mr</a:t>
            </a:r>
            <a:r>
              <a:rPr lang="en-US" dirty="0">
                <a:solidFill>
                  <a:schemeClr val="tx1"/>
                </a:solidFill>
              </a:rPr>
              <a:t>, [Fe/H] and age, can “predict” colors 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from theoretical or empirical isochrones, so 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given observed colors, can place constraints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for </a:t>
            </a:r>
            <a:r>
              <a:rPr lang="en-US" dirty="0" err="1">
                <a:solidFill>
                  <a:schemeClr val="tx1"/>
                </a:solidFill>
              </a:rPr>
              <a:t>Mr</a:t>
            </a:r>
            <a:r>
              <a:rPr lang="en-US" dirty="0">
                <a:solidFill>
                  <a:schemeClr val="tx1"/>
                </a:solidFill>
              </a:rPr>
              <a:t> and [Fe/H] (and sometimes on age)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Colors can also constrain dust extinction</a:t>
            </a:r>
          </a:p>
          <a:p>
            <a:pPr lvl="0"/>
            <a:r>
              <a:rPr lang="en-US" dirty="0">
                <a:solidFill>
                  <a:schemeClr val="accent5"/>
                </a:solidFill>
              </a:rPr>
              <a:t>Distance from:  r = </a:t>
            </a:r>
            <a:r>
              <a:rPr lang="en-US" dirty="0" err="1">
                <a:solidFill>
                  <a:schemeClr val="accent5"/>
                </a:solidFill>
              </a:rPr>
              <a:t>Mr</a:t>
            </a:r>
            <a:r>
              <a:rPr lang="en-US" dirty="0">
                <a:solidFill>
                  <a:schemeClr val="accent5"/>
                </a:solidFill>
              </a:rPr>
              <a:t> + </a:t>
            </a:r>
            <a:r>
              <a:rPr lang="en-US" dirty="0" err="1">
                <a:solidFill>
                  <a:schemeClr val="accent5"/>
                </a:solidFill>
              </a:rPr>
              <a:t>Ar</a:t>
            </a:r>
            <a:r>
              <a:rPr lang="en-US" dirty="0">
                <a:solidFill>
                  <a:schemeClr val="accent5"/>
                </a:solidFill>
              </a:rPr>
              <a:t> + 5*log(D)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</a:t>
            </a:r>
            <a:r>
              <a:rPr lang="en-US" dirty="0">
                <a:solidFill>
                  <a:schemeClr val="accent5"/>
                </a:solidFill>
              </a:rPr>
              <a:t>where </a:t>
            </a:r>
            <a:r>
              <a:rPr lang="en-US" dirty="0" err="1">
                <a:solidFill>
                  <a:schemeClr val="accent5"/>
                </a:solidFill>
              </a:rPr>
              <a:t>Mr</a:t>
            </a:r>
            <a:r>
              <a:rPr lang="en-US" dirty="0">
                <a:solidFill>
                  <a:schemeClr val="accent5"/>
                </a:solidFill>
              </a:rPr>
              <a:t> and </a:t>
            </a:r>
            <a:r>
              <a:rPr lang="en-US" dirty="0" err="1">
                <a:solidFill>
                  <a:schemeClr val="accent5"/>
                </a:solidFill>
              </a:rPr>
              <a:t>Ar</a:t>
            </a:r>
            <a:r>
              <a:rPr lang="en-US" dirty="0">
                <a:solidFill>
                  <a:schemeClr val="accent5"/>
                </a:solidFill>
              </a:rPr>
              <a:t> constrained by colors</a:t>
            </a:r>
          </a:p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6D045D-B601-FD5C-C960-9F775668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113" y="2206752"/>
            <a:ext cx="1735600" cy="1650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B52B2E-BD2D-8F65-E2EB-1B39C096B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456" y="2110038"/>
            <a:ext cx="1645874" cy="17472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28D4E-5581-788E-2723-08BE14CC7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512" y="3739515"/>
            <a:ext cx="1389888" cy="1333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0FE14B-8D2D-7368-34EE-ABE3FE72E2A6}"/>
              </a:ext>
            </a:extLst>
          </p:cNvPr>
          <p:cNvSpPr txBox="1"/>
          <p:nvPr/>
        </p:nvSpPr>
        <p:spPr>
          <a:xfrm>
            <a:off x="6309360" y="3919728"/>
            <a:ext cx="24140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Used globular clusters to derive </a:t>
            </a:r>
            <a:r>
              <a:rPr lang="en-US" dirty="0" err="1">
                <a:solidFill>
                  <a:schemeClr val="accent5"/>
                </a:solidFill>
              </a:rPr>
              <a:t>Mr</a:t>
            </a:r>
            <a:r>
              <a:rPr lang="en-US" dirty="0">
                <a:solidFill>
                  <a:schemeClr val="accent5"/>
                </a:solidFill>
              </a:rPr>
              <a:t> as a function of metallicity [Fe/H] and (g-</a:t>
            </a:r>
            <a:r>
              <a:rPr lang="en-US" dirty="0" err="1">
                <a:solidFill>
                  <a:schemeClr val="accent5"/>
                </a:solidFill>
              </a:rPr>
              <a:t>i</a:t>
            </a:r>
            <a:r>
              <a:rPr lang="en-US" dirty="0">
                <a:solidFill>
                  <a:schemeClr val="accent5"/>
                </a:solidFill>
              </a:rPr>
              <a:t>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671DD6-A10D-C23B-391F-FFC0D40FB868}"/>
              </a:ext>
            </a:extLst>
          </p:cNvPr>
          <p:cNvSpPr txBox="1"/>
          <p:nvPr/>
        </p:nvSpPr>
        <p:spPr>
          <a:xfrm>
            <a:off x="8089392" y="2852928"/>
            <a:ext cx="633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240293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photo-D methodology: stellar astrophysics 1</a:t>
            </a: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BCE52A-594A-A37A-2833-26E35BA1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3227"/>
            <a:ext cx="3720230" cy="3788046"/>
          </a:xfrm>
          <a:prstGeom prst="rect">
            <a:avLst/>
          </a:prstGeom>
        </p:spPr>
      </p:pic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3908121" y="563671"/>
            <a:ext cx="5098092" cy="413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SDSS color-color diagram (corrected for dust):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- stellar SEDs determined by: T</a:t>
            </a:r>
            <a:r>
              <a:rPr lang="en-US" baseline="-25000" dirty="0">
                <a:solidFill>
                  <a:schemeClr val="tx1"/>
                </a:solidFill>
              </a:rPr>
              <a:t>eff</a:t>
            </a:r>
            <a:r>
              <a:rPr lang="en-US" dirty="0">
                <a:solidFill>
                  <a:schemeClr val="tx1"/>
                </a:solidFill>
              </a:rPr>
              <a:t>, [Fe/H],  log(g)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- different populations: MS, giants, WDs, binaries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- for given </a:t>
            </a:r>
            <a:r>
              <a:rPr lang="en-US" dirty="0" err="1">
                <a:solidFill>
                  <a:schemeClr val="tx1"/>
                </a:solidFill>
              </a:rPr>
              <a:t>Mr</a:t>
            </a:r>
            <a:r>
              <a:rPr lang="en-US" dirty="0">
                <a:solidFill>
                  <a:schemeClr val="tx1"/>
                </a:solidFill>
              </a:rPr>
              <a:t> and [Fe/H] can “predict” colors: 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76C76A-F87E-5273-12C3-32E09A8A9390}"/>
              </a:ext>
            </a:extLst>
          </p:cNvPr>
          <p:cNvSpPr txBox="1"/>
          <p:nvPr/>
        </p:nvSpPr>
        <p:spPr>
          <a:xfrm>
            <a:off x="1443823" y="4459266"/>
            <a:ext cx="28150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Berry+ (2012, </a:t>
            </a:r>
            <a:r>
              <a:rPr lang="en-US" sz="1200" dirty="0" err="1"/>
              <a:t>ApJ</a:t>
            </a:r>
            <a:r>
              <a:rPr lang="en-US" sz="1200" dirty="0"/>
              <a:t>, 757, 166)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A9C9-5E4E-70FE-17E7-69345EDFA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850" y="2071270"/>
            <a:ext cx="1867894" cy="2654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B9B1C5-DF3E-0C00-1E09-D9BE37B1F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109" y="2727403"/>
            <a:ext cx="2704104" cy="2005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8565A0-5ED8-5372-6811-465308075319}"/>
              </a:ext>
            </a:extLst>
          </p:cNvPr>
          <p:cNvSpPr txBox="1"/>
          <p:nvPr/>
        </p:nvSpPr>
        <p:spPr>
          <a:xfrm>
            <a:off x="6477473" y="1988739"/>
            <a:ext cx="2528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Given observed colors, can estimate </a:t>
            </a:r>
            <a:r>
              <a:rPr lang="en-US" dirty="0" err="1">
                <a:solidFill>
                  <a:schemeClr val="accent5"/>
                </a:solidFill>
              </a:rPr>
              <a:t>Mr</a:t>
            </a:r>
            <a:r>
              <a:rPr lang="en-US" dirty="0">
                <a:solidFill>
                  <a:schemeClr val="accent5"/>
                </a:solidFill>
              </a:rPr>
              <a:t> and [Fe/H] (and </a:t>
            </a:r>
            <a:r>
              <a:rPr lang="en-US" dirty="0" err="1">
                <a:solidFill>
                  <a:schemeClr val="accent5"/>
                </a:solidFill>
              </a:rPr>
              <a:t>Ar</a:t>
            </a:r>
            <a:r>
              <a:rPr lang="en-US" dirty="0">
                <a:solidFill>
                  <a:schemeClr val="accent5"/>
                </a:solidFill>
              </a:rPr>
              <a:t>) by chi2 minimization: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467145-6992-CBAD-1C85-2501F1DEE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7628" y="2859432"/>
            <a:ext cx="749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3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photo-D methodology: stellar astrophysics 2</a:t>
            </a: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BCE52A-594A-A37A-2833-26E35BA1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3227"/>
            <a:ext cx="3720230" cy="3788046"/>
          </a:xfrm>
          <a:prstGeom prst="rect">
            <a:avLst/>
          </a:prstGeom>
        </p:spPr>
      </p:pic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3908121" y="563671"/>
            <a:ext cx="5098092" cy="413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SDSS color-color diagram (corrected for dust):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- stellar SEDs determined by: T</a:t>
            </a:r>
            <a:r>
              <a:rPr lang="en-US" baseline="-25000" dirty="0">
                <a:solidFill>
                  <a:schemeClr val="tx1"/>
                </a:solidFill>
              </a:rPr>
              <a:t>eff</a:t>
            </a:r>
            <a:r>
              <a:rPr lang="en-US" dirty="0">
                <a:solidFill>
                  <a:schemeClr val="tx1"/>
                </a:solidFill>
              </a:rPr>
              <a:t>, [Fe/H],  log(g)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- different populations: MS, giants, WDs, binaries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- </a:t>
            </a:r>
            <a:r>
              <a:rPr lang="en-US" b="1" dirty="0">
                <a:solidFill>
                  <a:schemeClr val="tx1"/>
                </a:solidFill>
              </a:rPr>
              <a:t>assuming </a:t>
            </a:r>
            <a:r>
              <a:rPr lang="en-US" dirty="0">
                <a:solidFill>
                  <a:schemeClr val="tx1"/>
                </a:solidFill>
              </a:rPr>
              <a:t>pop: from colors get best-fit SED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- best-fit SED gives </a:t>
            </a:r>
            <a:r>
              <a:rPr lang="en-US" b="1" dirty="0">
                <a:solidFill>
                  <a:schemeClr val="tx1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uminosity constraint  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- pop </a:t>
            </a:r>
            <a:r>
              <a:rPr lang="en-US" b="1" dirty="0">
                <a:solidFill>
                  <a:schemeClr val="tx1"/>
                </a:solidFill>
              </a:rPr>
              <a:t>probability</a:t>
            </a:r>
            <a:r>
              <a:rPr lang="en-US" dirty="0">
                <a:solidFill>
                  <a:schemeClr val="tx1"/>
                </a:solidFill>
              </a:rPr>
              <a:t> can be gauged from goodness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of fit, variability, priors, and other information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- but there is dust: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C4C74E-EB0F-2B1F-96E7-1BA79B0E1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866" y="3114596"/>
            <a:ext cx="3711478" cy="1635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6C76A-F87E-5273-12C3-32E09A8A9390}"/>
              </a:ext>
            </a:extLst>
          </p:cNvPr>
          <p:cNvSpPr txBox="1"/>
          <p:nvPr/>
        </p:nvSpPr>
        <p:spPr>
          <a:xfrm>
            <a:off x="1443823" y="4459266"/>
            <a:ext cx="28150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Berry+ (2012, </a:t>
            </a:r>
            <a:r>
              <a:rPr lang="en-US" sz="1200" dirty="0" err="1"/>
              <a:t>ApJ</a:t>
            </a:r>
            <a:r>
              <a:rPr lang="en-US" sz="1200" dirty="0"/>
              <a:t>, 757, 166)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46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photo-D methodology: impact of dust</a:t>
            </a: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087316-6834-69E0-657C-1D388A05A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3950"/>
            <a:ext cx="5577690" cy="3735901"/>
          </a:xfrm>
          <a:prstGeom prst="rect">
            <a:avLst/>
          </a:prstGeom>
        </p:spPr>
      </p:pic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4571999" y="966375"/>
            <a:ext cx="4499573" cy="3783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There are degeneracies with dust: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- need to adopt an extinction curve 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(usually 1-parameter family, R</a:t>
            </a:r>
            <a:r>
              <a:rPr lang="en-US" baseline="-25000" dirty="0">
                <a:solidFill>
                  <a:schemeClr val="tx1"/>
                </a:solidFill>
              </a:rPr>
              <a:t>V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Two fitting philosophies: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1) use stellar models to fit SEDs, or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2) use high-latitude observations to fit 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dust-</a:t>
            </a:r>
            <a:r>
              <a:rPr lang="en-US" dirty="0" err="1">
                <a:solidFill>
                  <a:schemeClr val="tx1"/>
                </a:solidFill>
              </a:rPr>
              <a:t>extincted</a:t>
            </a:r>
            <a:r>
              <a:rPr lang="en-US" dirty="0">
                <a:solidFill>
                  <a:schemeClr val="tx1"/>
                </a:solidFill>
              </a:rPr>
              <a:t> low-latitude data</a:t>
            </a:r>
          </a:p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The role of priors...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Hierarchical Bayes... 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Robust and fast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49602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photo-D methodology: statistical treatment</a:t>
            </a: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3421930" y="622169"/>
            <a:ext cx="5584283" cy="96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Berry+ (2012): Fit SEDs constructed from high-b observations and a dust model parametrized by R</a:t>
            </a:r>
            <a:r>
              <a:rPr lang="en-US" baseline="-25000" dirty="0">
                <a:solidFill>
                  <a:schemeClr val="tx1"/>
                </a:solidFill>
              </a:rPr>
              <a:t>V</a:t>
            </a:r>
            <a:r>
              <a:rPr lang="en-US" dirty="0">
                <a:solidFill>
                  <a:schemeClr val="tx1"/>
                </a:solidFill>
              </a:rPr>
              <a:t> (shape vs. wavelength) and Av (how much dust) to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SDSS data (very similar to LSST)</a:t>
            </a:r>
          </a:p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9E94E-4A31-E875-3836-E27ED9C00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1" y="1524290"/>
            <a:ext cx="2446143" cy="32445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307FC5-FF78-3595-C9EE-1181B40D4C1E}"/>
              </a:ext>
            </a:extLst>
          </p:cNvPr>
          <p:cNvSpPr txBox="1"/>
          <p:nvPr/>
        </p:nvSpPr>
        <p:spPr>
          <a:xfrm>
            <a:off x="3532340" y="2042524"/>
            <a:ext cx="53646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Wingdings" pitchFamily="2" charset="2"/>
              </a:rPr>
              <a:t> 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Compute best-fit via a brute force </a:t>
            </a:r>
            <a:r>
              <a:rPr lang="el-GR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χ</a:t>
            </a:r>
            <a:r>
              <a:rPr lang="el-GR" baseline="30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l-GR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minimization process:</a:t>
            </a:r>
          </a:p>
          <a:p>
            <a:b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b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Wingdings" pitchFamily="2" charset="2"/>
              </a:rPr>
              <a:t> 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</a:t>
            </a:r>
            <a:r>
              <a:rPr lang="en-US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el-GR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σ</a:t>
            </a:r>
            <a:r>
              <a:rPr lang="en-US" baseline="-25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are N adjacent colors and errors (e.g., u - g, g - r,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etc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Wingdings" pitchFamily="2" charset="2"/>
              </a:rPr>
              <a:t> 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the number of fitting parameters is k = 2 (the position along the locus</a:t>
            </a:r>
          </a:p>
          <a:p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and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en-US" baseline="-25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r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) for fixed-R</a:t>
            </a:r>
            <a:r>
              <a:rPr lang="en-US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V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(R</a:t>
            </a:r>
            <a:r>
              <a:rPr lang="en-US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V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=3.1), and k = 3 for free-R</a:t>
            </a:r>
            <a:r>
              <a:rPr lang="en-US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V</a:t>
            </a:r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Wingdings" pitchFamily="2" charset="2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m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odel colors are constructed by:</a:t>
            </a:r>
          </a:p>
          <a:p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ABFF65-795A-7DF3-35B6-B7FDB5E9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731" y="2465472"/>
            <a:ext cx="2857891" cy="681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FBE075-4598-42CE-71C8-2C3F9D0CF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731" y="3976301"/>
            <a:ext cx="3565410" cy="3977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9B0BB-BEFC-6343-20E5-C816EF87CF64}"/>
              </a:ext>
            </a:extLst>
          </p:cNvPr>
          <p:cNvSpPr txBox="1"/>
          <p:nvPr/>
        </p:nvSpPr>
        <p:spPr>
          <a:xfrm>
            <a:off x="72888" y="947531"/>
            <a:ext cx="301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projections (</a:t>
            </a:r>
            <a:r>
              <a:rPr lang="en-US" dirty="0" err="1"/>
              <a:t>Ar</a:t>
            </a:r>
            <a:r>
              <a:rPr lang="en-US" dirty="0"/>
              <a:t> and “</a:t>
            </a:r>
            <a:r>
              <a:rPr lang="en-US" dirty="0" err="1"/>
              <a:t>Mr</a:t>
            </a:r>
            <a:r>
              <a:rPr lang="en-US" dirty="0"/>
              <a:t>”) of the 3D parameter space (</a:t>
            </a:r>
            <a:r>
              <a:rPr lang="en-US" dirty="0" err="1"/>
              <a:t>afixed</a:t>
            </a:r>
            <a:r>
              <a:rPr lang="en-US" dirty="0"/>
              <a:t> [Fe/H])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7351F-3985-3480-3328-482C6FBCE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67454"/>
            <a:ext cx="619084" cy="6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50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photo-D methodology: needed improvements</a:t>
            </a: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" name="Google Shape;214;p4">
            <a:extLst>
              <a:ext uri="{FF2B5EF4-FFF2-40B4-BE49-F238E27FC236}">
                <a16:creationId xmlns:a16="http://schemas.microsoft.com/office/drawing/2014/main" id="{EF258929-3944-E893-E9D0-A3BD84AE5B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Use of model SEDs or  </a:t>
            </a:r>
            <a:r>
              <a:rPr lang="en-US" b="1" dirty="0">
                <a:solidFill>
                  <a:schemeClr val="tx1"/>
                </a:solidFill>
              </a:rPr>
              <a:t>empirical isochrones?</a:t>
            </a:r>
            <a:endParaRPr lang="en-US" dirty="0">
              <a:solidFill>
                <a:schemeClr val="tx1"/>
              </a:solidFill>
            </a:endParaRP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many pros and cons here...   </a:t>
            </a:r>
          </a:p>
          <a:p>
            <a:r>
              <a:rPr lang="en-US" dirty="0">
                <a:solidFill>
                  <a:schemeClr val="tx1"/>
                </a:solidFill>
              </a:rPr>
              <a:t>For a fixed (assumed population), use of </a:t>
            </a:r>
            <a:r>
              <a:rPr lang="en-US" b="1" dirty="0">
                <a:solidFill>
                  <a:schemeClr val="tx1"/>
                </a:solidFill>
              </a:rPr>
              <a:t>priors</a:t>
            </a:r>
            <a:r>
              <a:rPr lang="en-US" dirty="0">
                <a:solidFill>
                  <a:schemeClr val="tx1"/>
                </a:solidFill>
              </a:rPr>
              <a:t> for fitted parameters 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can rely on TRILEGAL models that are available from </a:t>
            </a:r>
            <a:r>
              <a:rPr lang="en-US" dirty="0" err="1">
                <a:solidFill>
                  <a:schemeClr val="tx1"/>
                </a:solidFill>
              </a:rPr>
              <a:t>NOIRLab’s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DataLab</a:t>
            </a:r>
            <a:r>
              <a:rPr lang="en-US" dirty="0">
                <a:solidFill>
                  <a:schemeClr val="tx1"/>
                </a:solidFill>
              </a:rPr>
              <a:t>, see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           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https://arxiv.org/abs/2208.00829v1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what we want to do is nicely described in </a:t>
            </a:r>
            <a:r>
              <a:rPr lang="en-US" b="1" dirty="0">
                <a:solidFill>
                  <a:schemeClr val="tx1"/>
                </a:solidFill>
              </a:rPr>
              <a:t>Green et al. 2014 (</a:t>
            </a:r>
            <a:r>
              <a:rPr lang="en-US" b="1" dirty="0" err="1">
                <a:solidFill>
                  <a:schemeClr val="tx1"/>
                </a:solidFill>
              </a:rPr>
              <a:t>ApJ</a:t>
            </a:r>
            <a:r>
              <a:rPr lang="en-US" sz="1800" b="1" dirty="0">
                <a:effectLst/>
                <a:latin typeface="Times" pitchFamily="2" charset="0"/>
              </a:rPr>
              <a:t>, 783:114)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Times" pitchFamily="2" charset="0"/>
              </a:rPr>
              <a:t>           (but with LSST twice as small distance errors due to u band constraining [Fe/H]!)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Quality assurance using Gaia data products (so-called Bailer-Jones+ distances)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 distances must be consistent with Gaia results</a:t>
            </a:r>
          </a:p>
          <a:p>
            <a:r>
              <a:rPr lang="en-US" b="1" dirty="0">
                <a:solidFill>
                  <a:schemeClr val="accent5"/>
                </a:solidFill>
              </a:rPr>
              <a:t>Better code: </a:t>
            </a:r>
            <a:r>
              <a:rPr lang="en-US" dirty="0">
                <a:solidFill>
                  <a:schemeClr val="accent5"/>
                </a:solidFill>
              </a:rPr>
              <a:t>fast and robust, configuration and metadata management</a:t>
            </a:r>
          </a:p>
          <a:p>
            <a:r>
              <a:rPr lang="en-US" dirty="0">
                <a:solidFill>
                  <a:schemeClr val="tx1"/>
                </a:solidFill>
              </a:rPr>
              <a:t>Documentation!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 N.B.  There should be many similarities with photo-z frameworks.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36195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photo-D in Green et al. (2014).         </a:t>
            </a:r>
            <a:r>
              <a:rPr lang="en-US" sz="2000" dirty="0">
                <a:solidFill>
                  <a:schemeClr val="tx1"/>
                </a:solidFill>
              </a:rPr>
              <a:t>“the best paper!”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44AB00-DDA8-79C7-42E8-E9F00419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98" y="909300"/>
            <a:ext cx="2628553" cy="3735901"/>
          </a:xfrm>
          <a:prstGeom prst="rect">
            <a:avLst/>
          </a:prstGeom>
        </p:spPr>
      </p:pic>
      <p:sp>
        <p:nvSpPr>
          <p:cNvPr id="6" name="Google Shape;214;p4">
            <a:extLst>
              <a:ext uri="{FF2B5EF4-FFF2-40B4-BE49-F238E27FC236}">
                <a16:creationId xmlns:a16="http://schemas.microsoft.com/office/drawing/2014/main" id="{04825450-463E-A6B2-EB51-0A6236AB9A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76351" y="909300"/>
            <a:ext cx="5829862" cy="373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Left: </a:t>
            </a:r>
            <a:r>
              <a:rPr lang="en-US" b="1" dirty="0">
                <a:solidFill>
                  <a:schemeClr val="tx1"/>
                </a:solidFill>
              </a:rPr>
              <a:t>empirical isochrones </a:t>
            </a:r>
            <a:r>
              <a:rPr lang="en-US" dirty="0">
                <a:solidFill>
                  <a:schemeClr val="tx1"/>
                </a:solidFill>
              </a:rPr>
              <a:t>(colors on </a:t>
            </a:r>
            <a:r>
              <a:rPr lang="en-US" dirty="0" err="1">
                <a:solidFill>
                  <a:schemeClr val="tx1"/>
                </a:solidFill>
              </a:rPr>
              <a:t>Mr-FeH</a:t>
            </a:r>
            <a:r>
              <a:rPr lang="en-US" dirty="0">
                <a:solidFill>
                  <a:schemeClr val="tx1"/>
                </a:solidFill>
              </a:rPr>
              <a:t> grid)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Middle: [Fe/H] prior as a function of distance from the Galactic plane (Z)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Right: distance prior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/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AA284-EA08-6AB6-A491-7B7993708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123" y="2178101"/>
            <a:ext cx="2766159" cy="25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0F975A-DB6F-B9CA-6E0A-7B0CD9C99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450" y="2102177"/>
            <a:ext cx="2922779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51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photo-D in Green et al. (2014)</a:t>
            </a: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214;p4">
            <a:extLst>
              <a:ext uri="{FF2B5EF4-FFF2-40B4-BE49-F238E27FC236}">
                <a16:creationId xmlns:a16="http://schemas.microsoft.com/office/drawing/2014/main" id="{04825450-463E-A6B2-EB51-0A6236AB9A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45637" y="804651"/>
            <a:ext cx="5736683" cy="389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Left: test of isochrones in PS1 color-color diagrams </a:t>
            </a:r>
            <a:endParaRPr lang="en-US" b="1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Below: test using PS1 data for globular clusters,    </a:t>
            </a:r>
            <a:r>
              <a:rPr lang="en-US" b="1" dirty="0">
                <a:solidFill>
                  <a:schemeClr val="tx1"/>
                </a:solidFill>
              </a:rPr>
              <a:t>indicates need for isochrone improvements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/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62064A-9AFA-F9B3-46B8-0748C1DAF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351" y="1756767"/>
            <a:ext cx="5901179" cy="2040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A50E8B-9CD3-E00D-1150-70F90B02A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0" y="909300"/>
            <a:ext cx="3118760" cy="3735901"/>
          </a:xfrm>
          <a:prstGeom prst="rect">
            <a:avLst/>
          </a:prstGeom>
        </p:spPr>
      </p:pic>
      <p:sp>
        <p:nvSpPr>
          <p:cNvPr id="7" name="Google Shape;214;p4">
            <a:extLst>
              <a:ext uri="{FF2B5EF4-FFF2-40B4-BE49-F238E27FC236}">
                <a16:creationId xmlns:a16="http://schemas.microsoft.com/office/drawing/2014/main" id="{AC65A96B-7A6B-33BC-E279-02953C6BE374}"/>
              </a:ext>
            </a:extLst>
          </p:cNvPr>
          <p:cNvSpPr txBox="1">
            <a:spLocks/>
          </p:cNvSpPr>
          <p:nvPr/>
        </p:nvSpPr>
        <p:spPr>
          <a:xfrm>
            <a:off x="3421929" y="3902383"/>
            <a:ext cx="5736683" cy="895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chemeClr val="accent5"/>
                </a:solidFill>
              </a:rPr>
              <a:t>An advantage of LSST: the u band photometry will provide much stronger constraints for [Fe/H]! </a:t>
            </a:r>
          </a:p>
          <a:p>
            <a:pPr marL="114300" indent="0">
              <a:buFont typeface="Source Sans Pro"/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/>
          </a:p>
          <a:p>
            <a:pPr marL="114300" indent="0">
              <a:buFont typeface="Source Sans Pro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3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5"/>
                </a:solidFill>
              </a:rPr>
              <a:t>Priors from TRILEGAL (Galaxy simulation code)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0" y="804650"/>
            <a:ext cx="9144000" cy="389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TRILEGAL &amp; LSST paper: Dal Tio+ (</a:t>
            </a:r>
            <a:r>
              <a:rPr lang="en-US" dirty="0">
                <a:solidFill>
                  <a:schemeClr val="tx1"/>
                </a:solidFill>
              </a:rPr>
              <a:t>2022, 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en-US" u="none" strike="noStrike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arXiv:2208.00829</a:t>
            </a:r>
            <a:r>
              <a:rPr lang="en-US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for now let’s assume distant halo stars with </a:t>
            </a:r>
            <a:r>
              <a:rPr lang="en-US" b="1" dirty="0">
                <a:solidFill>
                  <a:schemeClr val="tx1"/>
                </a:solidFill>
              </a:rPr>
              <a:t>known </a:t>
            </a:r>
            <a:r>
              <a:rPr lang="en-US" b="1" dirty="0" err="1">
                <a:solidFill>
                  <a:schemeClr val="tx1"/>
                </a:solidFill>
              </a:rPr>
              <a:t>Ar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/>
              <a:t>(dust extinction)</a:t>
            </a:r>
          </a:p>
          <a:p>
            <a:r>
              <a:rPr lang="en-US" dirty="0"/>
              <a:t>priors in </a:t>
            </a:r>
            <a:r>
              <a:rPr lang="en-US" dirty="0" err="1"/>
              <a:t>Mr</a:t>
            </a:r>
            <a:r>
              <a:rPr lang="en-US" dirty="0"/>
              <a:t> vs. [Fe/H] plane as a function of </a:t>
            </a:r>
            <a:r>
              <a:rPr lang="en-US" b="1" dirty="0"/>
              <a:t>(R.A., Dec) and  r magnitude </a:t>
            </a:r>
            <a:r>
              <a:rPr lang="en-US" dirty="0"/>
              <a:t>from TRILEGAL: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5E691-8206-F996-68E8-47BFD1B35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1840999"/>
            <a:ext cx="3531542" cy="2908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97747D-942B-D51E-4B87-82072A97E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578" y="1840999"/>
            <a:ext cx="3531542" cy="29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15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5"/>
                </a:solidFill>
              </a:rPr>
              <a:t>Bayes: posterior       likelihood * prior  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5307496" y="891594"/>
            <a:ext cx="3836504" cy="381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b="1" dirty="0"/>
              <a:t>ALGORITHM: </a:t>
            </a:r>
          </a:p>
          <a:p>
            <a:r>
              <a:rPr lang="en-US" dirty="0"/>
              <a:t>for given </a:t>
            </a:r>
            <a:r>
              <a:rPr lang="en-US" dirty="0" err="1"/>
              <a:t>healpixel</a:t>
            </a:r>
            <a:r>
              <a:rPr lang="en-US" dirty="0"/>
              <a:t> (from RA, Dec) get TRILEGAL simulated sample</a:t>
            </a:r>
          </a:p>
          <a:p>
            <a:r>
              <a:rPr lang="en-US" dirty="0"/>
              <a:t>select stars with similar r band magnitudes (~0.5 mag) and construct prior  map</a:t>
            </a:r>
          </a:p>
          <a:p>
            <a:r>
              <a:rPr lang="en-US" dirty="0">
                <a:solidFill>
                  <a:schemeClr val="tx1"/>
                </a:solidFill>
              </a:rPr>
              <a:t>with given isochrones, construct likelihood map  </a:t>
            </a:r>
          </a:p>
          <a:p>
            <a:r>
              <a:rPr lang="en-US" dirty="0">
                <a:solidFill>
                  <a:schemeClr val="tx1"/>
                </a:solidFill>
              </a:rPr>
              <a:t>multiply likelihood and prior maps to get posterior pdf, and then marginalize to get 1-D posteriors for </a:t>
            </a:r>
            <a:r>
              <a:rPr lang="en-US" dirty="0" err="1">
                <a:solidFill>
                  <a:schemeClr val="tx1"/>
                </a:solidFill>
              </a:rPr>
              <a:t>Mr</a:t>
            </a:r>
            <a:r>
              <a:rPr lang="en-US" dirty="0">
                <a:solidFill>
                  <a:schemeClr val="tx1"/>
                </a:solidFill>
              </a:rPr>
              <a:t> and [Fe/H]</a:t>
            </a:r>
          </a:p>
          <a:p>
            <a:r>
              <a:rPr lang="en-US" dirty="0">
                <a:solidFill>
                  <a:schemeClr val="tx1"/>
                </a:solidFill>
              </a:rPr>
              <a:t>demonstrably working! 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B92D6E4-E777-C488-1317-B874F003FE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025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90F93-0512-2A4D-D0B0-551D16F4B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0" y="891593"/>
            <a:ext cx="5279461" cy="3904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C6A98-4D40-AC00-F83A-B8F98C1C4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471" y="347869"/>
            <a:ext cx="336024" cy="2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90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Quick introduction to astronomical surveys and science motivation for modern astronomical surveys…"/>
          <p:cNvSpPr txBox="1">
            <a:spLocks noGrp="1"/>
          </p:cNvSpPr>
          <p:nvPr>
            <p:ph type="body" idx="1"/>
          </p:nvPr>
        </p:nvSpPr>
        <p:spPr>
          <a:xfrm>
            <a:off x="1215025" y="-208722"/>
            <a:ext cx="4788584" cy="780222"/>
          </a:xfrm>
          <a:prstGeom prst="rect">
            <a:avLst/>
          </a:prstGeom>
        </p:spPr>
        <p:txBody>
          <a:bodyPr/>
          <a:lstStyle/>
          <a:p>
            <a:pPr marL="571500" indent="0">
              <a:buNone/>
              <a:defRPr sz="3600"/>
            </a:pPr>
            <a:endParaRPr lang="en-US" sz="1800" dirty="0">
              <a:solidFill>
                <a:schemeClr val="tx1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71500" indent="0">
              <a:buNone/>
              <a:defRPr sz="3600"/>
            </a:pPr>
            <a:r>
              <a:rPr lang="en-US" sz="2400" b="1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PITCH</a:t>
            </a:r>
          </a:p>
        </p:txBody>
      </p:sp>
      <p:sp>
        <p:nvSpPr>
          <p:cNvPr id="81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78238" y="4882306"/>
            <a:ext cx="180827" cy="194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26789" tIns="26789" rIns="26789" bIns="26789" anchor="t" anchorCtr="0">
            <a:noAutofit/>
          </a:bodyPr>
          <a:lstStyle>
            <a:lvl1pPr defTabSz="308074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7" name="Google Shape;656;p139">
            <a:extLst>
              <a:ext uri="{FF2B5EF4-FFF2-40B4-BE49-F238E27FC236}">
                <a16:creationId xmlns:a16="http://schemas.microsoft.com/office/drawing/2014/main" id="{39A64221-68CF-6240-BC87-575B5DBC0D23}"/>
              </a:ext>
            </a:extLst>
          </p:cNvPr>
          <p:cNvSpPr txBox="1">
            <a:spLocks/>
          </p:cNvSpPr>
          <p:nvPr/>
        </p:nvSpPr>
        <p:spPr>
          <a:xfrm>
            <a:off x="193964" y="914400"/>
            <a:ext cx="8728363" cy="3699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1431" tIns="25706" rIns="51431" bIns="25706" anchor="t" anchorCtr="0">
            <a:noAutofit/>
          </a:bodyPr>
          <a:lstStyle>
            <a:lvl1pPr marL="889000" marR="0" indent="-571500" algn="l" defTabSz="406400" rtl="0" latinLnBrk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algn="l" defTabSz="406400" rtl="0" latinLnBrk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algn="l" defTabSz="406400" rtl="0" latinLnBrk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algn="l" defTabSz="406400" rtl="0" latinLnBrk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algn="l" defTabSz="406400" rtl="0" latinLnBrk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  <a:lvl6pPr marL="2531422" marR="50800" indent="-448733" algn="l" defTabSz="912781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6pPr>
            <a:lvl7pPr marL="2531422" marR="50800" indent="-448733" algn="l" defTabSz="912781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7pPr>
            <a:lvl8pPr marL="2531422" marR="50800" indent="-448733" algn="l" defTabSz="912781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8pPr>
            <a:lvl9pPr marL="2531422" marR="50800" indent="-448733" algn="l" defTabSz="912781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2000" b="1" dirty="0">
              <a:solidFill>
                <a:schemeClr val="tx1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1) To maximize science output with </a:t>
            </a:r>
            <a:r>
              <a:rPr lang="en-US" sz="2000" b="1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20 billions stars </a:t>
            </a:r>
            <a:r>
              <a:rPr lang="en-US" sz="2000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measured by LSST, we need to estimate their distances: </a:t>
            </a:r>
            <a:r>
              <a:rPr lang="en-US" sz="2000" dirty="0">
                <a:solidFill>
                  <a:schemeClr val="accent5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go from 2D to 3D studies</a:t>
            </a:r>
            <a:r>
              <a:rPr lang="en-US" sz="2000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tx1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2) There will be hundreds, if not thousands, of papers enabled by this project/catalog: </a:t>
            </a:r>
            <a:r>
              <a:rPr lang="en-US" sz="2000" dirty="0">
                <a:solidFill>
                  <a:schemeClr val="accent5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huge impact.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tx1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3) Astrophysics and statistics understood, prototype python code works – </a:t>
            </a:r>
            <a:r>
              <a:rPr lang="en-US" sz="2000" dirty="0">
                <a:solidFill>
                  <a:schemeClr val="accent5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the next step is design and implementation of robust and fast code, with proper configuration and provenance management.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  <p:extLst>
      <p:ext uri="{BB962C8B-B14F-4D97-AF65-F5344CB8AC3E}">
        <p14:creationId xmlns:p14="http://schemas.microsoft.com/office/powerpoint/2010/main" val="51889489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B92D6E4-E777-C488-1317-B874F003FE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025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Google Shape;214;p4">
            <a:extLst>
              <a:ext uri="{FF2B5EF4-FFF2-40B4-BE49-F238E27FC236}">
                <a16:creationId xmlns:a16="http://schemas.microsoft.com/office/drawing/2014/main" id="{220D6F49-411D-55D2-6DAB-9DF08229F290}"/>
              </a:ext>
            </a:extLst>
          </p:cNvPr>
          <p:cNvSpPr txBox="1">
            <a:spLocks/>
          </p:cNvSpPr>
          <p:nvPr/>
        </p:nvSpPr>
        <p:spPr>
          <a:xfrm>
            <a:off x="566530" y="975100"/>
            <a:ext cx="4194889" cy="3774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14300" indent="0">
              <a:buFont typeface="Source Sans Pro"/>
              <a:buNone/>
            </a:pPr>
            <a:r>
              <a:rPr lang="en-US" b="1" dirty="0"/>
              <a:t>WORK: </a:t>
            </a:r>
          </a:p>
          <a:p>
            <a:r>
              <a:rPr lang="en-US" dirty="0"/>
              <a:t>automate the production of maps with priors from TRILEGAL</a:t>
            </a:r>
          </a:p>
          <a:p>
            <a:r>
              <a:rPr lang="en-US" dirty="0">
                <a:solidFill>
                  <a:schemeClr val="tx1"/>
                </a:solidFill>
              </a:rPr>
              <a:t>complete the isochrone library </a:t>
            </a:r>
          </a:p>
          <a:p>
            <a:r>
              <a:rPr lang="en-US" dirty="0">
                <a:solidFill>
                  <a:schemeClr val="tx1"/>
                </a:solidFill>
              </a:rPr>
              <a:t>implement “unknown </a:t>
            </a:r>
            <a:r>
              <a:rPr lang="en-US" dirty="0" err="1">
                <a:solidFill>
                  <a:schemeClr val="tx1"/>
                </a:solidFill>
              </a:rPr>
              <a:t>Ar</a:t>
            </a:r>
            <a:r>
              <a:rPr lang="en-US" dirty="0">
                <a:solidFill>
                  <a:schemeClr val="tx1"/>
                </a:solidFill>
              </a:rPr>
              <a:t>” use case </a:t>
            </a:r>
          </a:p>
          <a:p>
            <a:r>
              <a:rPr lang="en-US" dirty="0">
                <a:solidFill>
                  <a:schemeClr val="tx1"/>
                </a:solidFill>
              </a:rPr>
              <a:t>develop </a:t>
            </a:r>
            <a:r>
              <a:rPr lang="en-US" b="1" dirty="0">
                <a:solidFill>
                  <a:schemeClr val="accent5"/>
                </a:solidFill>
              </a:rPr>
              <a:t>better code: </a:t>
            </a:r>
            <a:r>
              <a:rPr lang="en-US" dirty="0">
                <a:solidFill>
                  <a:schemeClr val="accent5"/>
                </a:solidFill>
              </a:rPr>
              <a:t>fast and robust, with configuration and metadata management</a:t>
            </a:r>
          </a:p>
          <a:p>
            <a:r>
              <a:rPr lang="en-US" dirty="0">
                <a:solidFill>
                  <a:schemeClr val="tx1"/>
                </a:solidFill>
              </a:rPr>
              <a:t>test, test, test! </a:t>
            </a:r>
          </a:p>
          <a:p>
            <a:r>
              <a:rPr lang="en-US" dirty="0">
                <a:solidFill>
                  <a:schemeClr val="tx1"/>
                </a:solidFill>
              </a:rPr>
              <a:t>documentation</a:t>
            </a:r>
          </a:p>
          <a:p>
            <a:r>
              <a:rPr lang="en-US" dirty="0">
                <a:solidFill>
                  <a:schemeClr val="tx1"/>
                </a:solidFill>
              </a:rPr>
              <a:t>papers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212;p4">
            <a:extLst>
              <a:ext uri="{FF2B5EF4-FFF2-40B4-BE49-F238E27FC236}">
                <a16:creationId xmlns:a16="http://schemas.microsoft.com/office/drawing/2014/main" id="{147E4321-BD4B-2514-E507-97DFC9ED70B8}"/>
              </a:ext>
            </a:extLst>
          </p:cNvPr>
          <p:cNvSpPr txBox="1">
            <a:spLocks/>
          </p:cNvSpPr>
          <p:nvPr/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2800"/>
              <a:buFont typeface="Source Sans Pro SemiBold"/>
              <a:buNone/>
              <a:defRPr sz="2800" b="0" i="0" u="none" strike="noStrike" cap="none">
                <a:solidFill>
                  <a:srgbClr val="00BAB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5"/>
                </a:solidFill>
              </a:rPr>
              <a:t>(a lot of) Remaining work... </a:t>
            </a:r>
          </a:p>
        </p:txBody>
      </p:sp>
      <p:sp>
        <p:nvSpPr>
          <p:cNvPr id="9" name="Google Shape;214;p4">
            <a:extLst>
              <a:ext uri="{FF2B5EF4-FFF2-40B4-BE49-F238E27FC236}">
                <a16:creationId xmlns:a16="http://schemas.microsoft.com/office/drawing/2014/main" id="{19FE5774-6A1D-5F22-6436-0AAFB87E6A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07496" y="891594"/>
            <a:ext cx="3836504" cy="381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b="1" dirty="0"/>
              <a:t>ALGORITHM: </a:t>
            </a:r>
          </a:p>
          <a:p>
            <a:r>
              <a:rPr lang="en-US" dirty="0"/>
              <a:t>for given </a:t>
            </a:r>
            <a:r>
              <a:rPr lang="en-US" dirty="0" err="1"/>
              <a:t>healpixel</a:t>
            </a:r>
            <a:r>
              <a:rPr lang="en-US" dirty="0"/>
              <a:t> (from RA, Dec) get TRILEGAL simulated sample</a:t>
            </a:r>
          </a:p>
          <a:p>
            <a:r>
              <a:rPr lang="en-US" dirty="0"/>
              <a:t>select stars with similar r band magnitudes (~0.5 mag) and construct prior  map (</a:t>
            </a:r>
            <a:r>
              <a:rPr lang="en-US" dirty="0" err="1"/>
              <a:t>Mr</a:t>
            </a:r>
            <a:r>
              <a:rPr lang="en-US" dirty="0"/>
              <a:t> – [Fe/H])</a:t>
            </a:r>
          </a:p>
          <a:p>
            <a:r>
              <a:rPr lang="en-US" dirty="0">
                <a:solidFill>
                  <a:schemeClr val="tx1"/>
                </a:solidFill>
              </a:rPr>
              <a:t>with given isochrones, construct likelihood map </a:t>
            </a:r>
            <a:r>
              <a:rPr lang="en-US" dirty="0"/>
              <a:t>(</a:t>
            </a:r>
            <a:r>
              <a:rPr lang="en-US" dirty="0" err="1"/>
              <a:t>Mr</a:t>
            </a:r>
            <a:r>
              <a:rPr lang="en-US" dirty="0"/>
              <a:t> – [Fe/H])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multiply likelihood and prior maps to get posterior pdf, and then marginalize to get 1-D posteriors for </a:t>
            </a:r>
            <a:r>
              <a:rPr lang="en-US" dirty="0" err="1">
                <a:solidFill>
                  <a:schemeClr val="tx1"/>
                </a:solidFill>
              </a:rPr>
              <a:t>Mr</a:t>
            </a:r>
            <a:r>
              <a:rPr lang="en-US" dirty="0">
                <a:solidFill>
                  <a:schemeClr val="tx1"/>
                </a:solidFill>
              </a:rPr>
              <a:t> and [Fe/H]</a:t>
            </a:r>
          </a:p>
          <a:p>
            <a:r>
              <a:rPr lang="en-US" dirty="0">
                <a:solidFill>
                  <a:schemeClr val="tx1"/>
                </a:solidFill>
              </a:rPr>
              <a:t>demonstrably working! </a:t>
            </a:r>
          </a:p>
        </p:txBody>
      </p:sp>
    </p:spTree>
    <p:extLst>
      <p:ext uri="{BB962C8B-B14F-4D97-AF65-F5344CB8AC3E}">
        <p14:creationId xmlns:p14="http://schemas.microsoft.com/office/powerpoint/2010/main" val="3944470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B92D6E4-E777-C488-1317-B874F003FE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025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Google Shape;214;p4">
            <a:extLst>
              <a:ext uri="{FF2B5EF4-FFF2-40B4-BE49-F238E27FC236}">
                <a16:creationId xmlns:a16="http://schemas.microsoft.com/office/drawing/2014/main" id="{220D6F49-411D-55D2-6DAB-9DF08229F290}"/>
              </a:ext>
            </a:extLst>
          </p:cNvPr>
          <p:cNvSpPr txBox="1">
            <a:spLocks/>
          </p:cNvSpPr>
          <p:nvPr/>
        </p:nvSpPr>
        <p:spPr>
          <a:xfrm>
            <a:off x="137788" y="975100"/>
            <a:ext cx="5239282" cy="3774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14300" indent="0">
              <a:buFont typeface="Source Sans Pro"/>
              <a:buNone/>
            </a:pPr>
            <a:r>
              <a:rPr lang="en-US" b="1" dirty="0"/>
              <a:t>CURRENT STATE OF (prototype!) CODE: </a:t>
            </a:r>
          </a:p>
          <a:p>
            <a:r>
              <a:rPr lang="en-US" dirty="0"/>
              <a:t>a notebook to dump TRILEGAL subsample...</a:t>
            </a:r>
          </a:p>
          <a:p>
            <a:r>
              <a:rPr lang="en-US" dirty="0">
                <a:solidFill>
                  <a:schemeClr val="tx1"/>
                </a:solidFill>
              </a:rPr>
              <a:t>a notebook to compute and store prior maps...</a:t>
            </a:r>
          </a:p>
          <a:p>
            <a:r>
              <a:rPr lang="en-US" dirty="0">
                <a:solidFill>
                  <a:schemeClr val="tx1"/>
                </a:solidFill>
              </a:rPr>
              <a:t>a notebook to produce posteriors...</a:t>
            </a:r>
          </a:p>
          <a:p>
            <a:r>
              <a:rPr lang="en-US" dirty="0">
                <a:solidFill>
                  <a:schemeClr val="tx1"/>
                </a:solidFill>
              </a:rPr>
              <a:t>a lot of hard coded parameters (map properties, grid boundaries, grid steps...) and </a:t>
            </a:r>
            <a:r>
              <a:rPr lang="en-US" b="1" dirty="0">
                <a:solidFill>
                  <a:schemeClr val="tx1"/>
                </a:solidFill>
              </a:rPr>
              <a:t>                        no configuration and metadata management</a:t>
            </a:r>
          </a:p>
          <a:p>
            <a:r>
              <a:rPr lang="en-US" dirty="0">
                <a:solidFill>
                  <a:schemeClr val="tx1"/>
                </a:solidFill>
              </a:rPr>
              <a:t>only rudimentary testing (no CI, unit tests...)</a:t>
            </a:r>
          </a:p>
          <a:p>
            <a:r>
              <a:rPr lang="en-US" dirty="0">
                <a:solidFill>
                  <a:schemeClr val="tx1"/>
                </a:solidFill>
              </a:rPr>
              <a:t>no documentation (well, here are these slides!) </a:t>
            </a:r>
          </a:p>
          <a:p>
            <a:r>
              <a:rPr lang="en-US" dirty="0">
                <a:solidFill>
                  <a:schemeClr val="tx1"/>
                </a:solidFill>
              </a:rPr>
              <a:t>...but at least it seems fast enough (~20 min on  a single core for 1 million stars): ~2 weeks or so for a billion stars / core (need 20-50 cores?)</a:t>
            </a:r>
          </a:p>
          <a:p>
            <a:r>
              <a:rPr lang="en-US" dirty="0">
                <a:solidFill>
                  <a:schemeClr val="tx1"/>
                </a:solidFill>
              </a:rPr>
              <a:t>unclear how to run it and performance on RSP...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212;p4">
            <a:extLst>
              <a:ext uri="{FF2B5EF4-FFF2-40B4-BE49-F238E27FC236}">
                <a16:creationId xmlns:a16="http://schemas.microsoft.com/office/drawing/2014/main" id="{147E4321-BD4B-2514-E507-97DFC9ED70B8}"/>
              </a:ext>
            </a:extLst>
          </p:cNvPr>
          <p:cNvSpPr txBox="1">
            <a:spLocks/>
          </p:cNvSpPr>
          <p:nvPr/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2800"/>
              <a:buFont typeface="Source Sans Pro SemiBold"/>
              <a:buNone/>
              <a:defRPr sz="2800" b="0" i="0" u="none" strike="noStrike" cap="none">
                <a:solidFill>
                  <a:srgbClr val="00BAB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5"/>
                </a:solidFill>
              </a:rPr>
              <a:t>Better code...</a:t>
            </a:r>
          </a:p>
        </p:txBody>
      </p:sp>
      <p:sp>
        <p:nvSpPr>
          <p:cNvPr id="9" name="Google Shape;214;p4">
            <a:extLst>
              <a:ext uri="{FF2B5EF4-FFF2-40B4-BE49-F238E27FC236}">
                <a16:creationId xmlns:a16="http://schemas.microsoft.com/office/drawing/2014/main" id="{19FE5774-6A1D-5F22-6436-0AAFB87E6A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07496" y="891594"/>
            <a:ext cx="3836504" cy="381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b="1" dirty="0"/>
              <a:t>ALGORITHM: </a:t>
            </a:r>
          </a:p>
          <a:p>
            <a:r>
              <a:rPr lang="en-US" dirty="0"/>
              <a:t>for given </a:t>
            </a:r>
            <a:r>
              <a:rPr lang="en-US" dirty="0" err="1"/>
              <a:t>healpixel</a:t>
            </a:r>
            <a:r>
              <a:rPr lang="en-US" dirty="0"/>
              <a:t> (from RA, Dec) get TRILEGAL simulated sample</a:t>
            </a:r>
          </a:p>
          <a:p>
            <a:r>
              <a:rPr lang="en-US" dirty="0"/>
              <a:t>select stars with similar r band magnitudes (~0.5 mag) and construct prior  map</a:t>
            </a:r>
          </a:p>
          <a:p>
            <a:r>
              <a:rPr lang="en-US" dirty="0">
                <a:solidFill>
                  <a:schemeClr val="tx1"/>
                </a:solidFill>
              </a:rPr>
              <a:t>with given isochrones, construct likelihood map  </a:t>
            </a:r>
          </a:p>
          <a:p>
            <a:r>
              <a:rPr lang="en-US" dirty="0">
                <a:solidFill>
                  <a:schemeClr val="tx1"/>
                </a:solidFill>
              </a:rPr>
              <a:t>multiply likelihood and prior maps to get posterior pdf, and then marginalize to get 1-D posteriors for </a:t>
            </a:r>
            <a:r>
              <a:rPr lang="en-US" dirty="0" err="1">
                <a:solidFill>
                  <a:schemeClr val="tx1"/>
                </a:solidFill>
              </a:rPr>
              <a:t>Mr</a:t>
            </a:r>
            <a:r>
              <a:rPr lang="en-US" dirty="0">
                <a:solidFill>
                  <a:schemeClr val="tx1"/>
                </a:solidFill>
              </a:rPr>
              <a:t> and [Fe/H]</a:t>
            </a:r>
          </a:p>
          <a:p>
            <a:r>
              <a:rPr lang="en-US" dirty="0">
                <a:solidFill>
                  <a:schemeClr val="tx1"/>
                </a:solidFill>
              </a:rPr>
              <a:t>demonstrably working! </a:t>
            </a:r>
          </a:p>
        </p:txBody>
      </p:sp>
    </p:spTree>
    <p:extLst>
      <p:ext uri="{BB962C8B-B14F-4D97-AF65-F5344CB8AC3E}">
        <p14:creationId xmlns:p14="http://schemas.microsoft.com/office/powerpoint/2010/main" val="2367023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" name="Google Shape;214;p4">
            <a:extLst>
              <a:ext uri="{FF2B5EF4-FFF2-40B4-BE49-F238E27FC236}">
                <a16:creationId xmlns:a16="http://schemas.microsoft.com/office/drawing/2014/main" id="{D13F242F-5376-CEB9-C846-DCCCDCC210CA}"/>
              </a:ext>
            </a:extLst>
          </p:cNvPr>
          <p:cNvSpPr txBox="1">
            <a:spLocks/>
          </p:cNvSpPr>
          <p:nvPr/>
        </p:nvSpPr>
        <p:spPr>
          <a:xfrm>
            <a:off x="110836" y="804651"/>
            <a:ext cx="8895377" cy="389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coarse plans for the next 12+12+12 months for the existing team</a:t>
            </a:r>
            <a:r>
              <a:rPr lang="en-US" dirty="0">
                <a:solidFill>
                  <a:schemeClr val="tx1"/>
                </a:solidFill>
              </a:rPr>
              <a:t> (dominated by several groups from Croatia plus ZI’s interest plus TRILEGAL connections)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      Phase 1: develop methodology, test with SDSS and Gaia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      Phase 2: develop robust software framework using TRILEGAL sims</a:t>
            </a: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      Phase 3: apply to early LSST data (and continue with later DRs) </a:t>
            </a:r>
          </a:p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first papers to write (plus some spin-offs):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reproducing Gaia distances with SDSS Stripe 82 photometry and statistics (10</a:t>
            </a:r>
            <a:r>
              <a:rPr lang="en-US" baseline="30000" dirty="0">
                <a:solidFill>
                  <a:schemeClr val="tx1"/>
                </a:solidFill>
              </a:rPr>
              <a:t>6 </a:t>
            </a:r>
            <a:r>
              <a:rPr lang="en-US" dirty="0">
                <a:solidFill>
                  <a:schemeClr val="tx1"/>
                </a:solidFill>
              </a:rPr>
              <a:t>stars)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reproducing distances in TRILEGAL mock catalogs with the chosen method(s)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               and production code (10</a:t>
            </a:r>
            <a:r>
              <a:rPr lang="en-US" baseline="30000" dirty="0">
                <a:solidFill>
                  <a:schemeClr val="tx1"/>
                </a:solidFill>
              </a:rPr>
              <a:t>10</a:t>
            </a:r>
            <a:r>
              <a:rPr lang="en-US" dirty="0">
                <a:solidFill>
                  <a:schemeClr val="tx1"/>
                </a:solidFill>
              </a:rPr>
              <a:t> stars)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- construct and publish the first LSST catalog of stellar distances (~end of 2025)</a:t>
            </a:r>
          </a:p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lvl="0" indent="0">
              <a:buNone/>
            </a:pPr>
            <a:r>
              <a:rPr lang="en-US" dirty="0">
                <a:solidFill>
                  <a:schemeClr val="tx1"/>
                </a:solidFill>
              </a:rPr>
              <a:t>Approximate timelines: paper 1 by the end of  ’23, paper 2 by the end of ’24, paper 3 by the end of ‘25. But also additional smaller papers... </a:t>
            </a:r>
          </a:p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Google Shape;212;p4">
            <a:extLst>
              <a:ext uri="{FF2B5EF4-FFF2-40B4-BE49-F238E27FC236}">
                <a16:creationId xmlns:a16="http://schemas.microsoft.com/office/drawing/2014/main" id="{73848151-481C-5588-9C94-165A8943BC00}"/>
              </a:ext>
            </a:extLst>
          </p:cNvPr>
          <p:cNvSpPr txBox="1">
            <a:spLocks/>
          </p:cNvSpPr>
          <p:nvPr/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2800"/>
              <a:buFont typeface="Source Sans Pro SemiBold"/>
              <a:buNone/>
              <a:defRPr sz="2800" b="0" i="0" u="none" strike="noStrike" cap="none">
                <a:solidFill>
                  <a:srgbClr val="00BAB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5"/>
                </a:solidFill>
              </a:rPr>
              <a:t>Plans are nothing but planning is everything... </a:t>
            </a:r>
          </a:p>
        </p:txBody>
      </p:sp>
    </p:spTree>
    <p:extLst>
      <p:ext uri="{BB962C8B-B14F-4D97-AF65-F5344CB8AC3E}">
        <p14:creationId xmlns:p14="http://schemas.microsoft.com/office/powerpoint/2010/main" val="1457426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Quick introduction to astronomical surveys and science motivation for modern astronomical surveys…"/>
          <p:cNvSpPr txBox="1">
            <a:spLocks noGrp="1"/>
          </p:cNvSpPr>
          <p:nvPr>
            <p:ph type="body" idx="1"/>
          </p:nvPr>
        </p:nvSpPr>
        <p:spPr>
          <a:xfrm>
            <a:off x="1215025" y="-208722"/>
            <a:ext cx="4788584" cy="780222"/>
          </a:xfrm>
          <a:prstGeom prst="rect">
            <a:avLst/>
          </a:prstGeom>
        </p:spPr>
        <p:txBody>
          <a:bodyPr/>
          <a:lstStyle/>
          <a:p>
            <a:pPr marL="571500" indent="0">
              <a:buNone/>
              <a:defRPr sz="3600"/>
            </a:pPr>
            <a:endParaRPr lang="en-US" sz="1800" dirty="0">
              <a:solidFill>
                <a:schemeClr val="tx1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71500" indent="0">
              <a:buNone/>
              <a:defRPr sz="3600"/>
            </a:pPr>
            <a:r>
              <a:rPr lang="en-US" sz="2400" b="1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SUMMARY</a:t>
            </a:r>
          </a:p>
        </p:txBody>
      </p:sp>
      <p:sp>
        <p:nvSpPr>
          <p:cNvPr id="81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78238" y="4882306"/>
            <a:ext cx="180827" cy="194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26789" tIns="26789" rIns="26789" bIns="26789" anchor="t" anchorCtr="0">
            <a:noAutofit/>
          </a:bodyPr>
          <a:lstStyle>
            <a:lvl1pPr defTabSz="308074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7" name="Google Shape;656;p139">
            <a:extLst>
              <a:ext uri="{FF2B5EF4-FFF2-40B4-BE49-F238E27FC236}">
                <a16:creationId xmlns:a16="http://schemas.microsoft.com/office/drawing/2014/main" id="{39A64221-68CF-6240-BC87-575B5DBC0D23}"/>
              </a:ext>
            </a:extLst>
          </p:cNvPr>
          <p:cNvSpPr txBox="1">
            <a:spLocks/>
          </p:cNvSpPr>
          <p:nvPr/>
        </p:nvSpPr>
        <p:spPr>
          <a:xfrm>
            <a:off x="193964" y="914400"/>
            <a:ext cx="8728363" cy="3699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1431" tIns="25706" rIns="51431" bIns="25706" anchor="t" anchorCtr="0">
            <a:noAutofit/>
          </a:bodyPr>
          <a:lstStyle>
            <a:lvl1pPr marL="889000" marR="0" indent="-571500" algn="l" defTabSz="406400" rtl="0" latinLnBrk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algn="l" defTabSz="406400" rtl="0" latinLnBrk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algn="l" defTabSz="406400" rtl="0" latinLnBrk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algn="l" defTabSz="406400" rtl="0" latinLnBrk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algn="l" defTabSz="406400" rtl="0" latinLnBrk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  <a:lvl6pPr marL="2531422" marR="50800" indent="-448733" algn="l" defTabSz="912781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6pPr>
            <a:lvl7pPr marL="2531422" marR="50800" indent="-448733" algn="l" defTabSz="912781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7pPr>
            <a:lvl8pPr marL="2531422" marR="50800" indent="-448733" algn="l" defTabSz="912781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8pPr>
            <a:lvl9pPr marL="2531422" marR="50800" indent="-448733" algn="l" defTabSz="912781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2000" b="1" dirty="0">
              <a:solidFill>
                <a:schemeClr val="tx1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1) To maximize science output with 20 billions stars measured by LSST,   we need to estimate their distances: </a:t>
            </a:r>
            <a:r>
              <a:rPr lang="en-US" sz="2000" dirty="0">
                <a:solidFill>
                  <a:schemeClr val="accent5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go from 2D to 3D studies</a:t>
            </a:r>
            <a:r>
              <a:rPr lang="en-US" sz="2000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tx1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2) There will be hundreds, if not thousands, of papers enabled by this project/catalog: </a:t>
            </a:r>
            <a:r>
              <a:rPr lang="en-US" sz="2000" dirty="0">
                <a:solidFill>
                  <a:schemeClr val="accent5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huge impact.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tx1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3) Astrophysics and statistics understood, prototype python code works – </a:t>
            </a:r>
            <a:r>
              <a:rPr lang="en-US" sz="2000" b="1" dirty="0">
                <a:solidFill>
                  <a:schemeClr val="accent5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the next step is design and implementation of robust and fast code, with proper configuration and provenance management. </a:t>
            </a:r>
            <a:r>
              <a:rPr lang="en-US" sz="2000" dirty="0">
                <a:solidFill>
                  <a:schemeClr val="accent5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Interested?</a:t>
            </a:r>
            <a:r>
              <a:rPr lang="en-US" sz="2000" dirty="0">
                <a:solidFill>
                  <a:schemeClr val="accent5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  <p:extLst>
      <p:ext uri="{BB962C8B-B14F-4D97-AF65-F5344CB8AC3E}">
        <p14:creationId xmlns:p14="http://schemas.microsoft.com/office/powerpoint/2010/main" val="286241834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3600" b="1" dirty="0">
                <a:solidFill>
                  <a:schemeClr val="tx1"/>
                </a:solidFill>
              </a:rPr>
              <a:t>BACKUP SLIDES 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257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Quick introduction to astronomical surveys and science motivation for modern astronomical surveys…"/>
          <p:cNvSpPr txBox="1">
            <a:spLocks noGrp="1"/>
          </p:cNvSpPr>
          <p:nvPr>
            <p:ph type="body" idx="1"/>
          </p:nvPr>
        </p:nvSpPr>
        <p:spPr>
          <a:xfrm>
            <a:off x="1215025" y="-208722"/>
            <a:ext cx="4788584" cy="780222"/>
          </a:xfrm>
          <a:prstGeom prst="rect">
            <a:avLst/>
          </a:prstGeom>
        </p:spPr>
        <p:txBody>
          <a:bodyPr/>
          <a:lstStyle/>
          <a:p>
            <a:pPr marL="571500" indent="0">
              <a:buNone/>
              <a:defRPr sz="3600"/>
            </a:pPr>
            <a:endParaRPr lang="en-US" sz="1800" dirty="0">
              <a:solidFill>
                <a:schemeClr val="tx1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71500" indent="0">
              <a:buNone/>
              <a:defRPr sz="3600"/>
            </a:pPr>
            <a:r>
              <a:rPr lang="en-US" sz="2400" b="1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OUTLINE</a:t>
            </a:r>
          </a:p>
        </p:txBody>
      </p:sp>
      <p:sp>
        <p:nvSpPr>
          <p:cNvPr id="81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78238" y="4882306"/>
            <a:ext cx="180827" cy="194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26789" tIns="26789" rIns="26789" bIns="26789" anchor="t" anchorCtr="0">
            <a:noAutofit/>
          </a:bodyPr>
          <a:lstStyle>
            <a:lvl1pPr defTabSz="308074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7" name="Google Shape;656;p139">
            <a:extLst>
              <a:ext uri="{FF2B5EF4-FFF2-40B4-BE49-F238E27FC236}">
                <a16:creationId xmlns:a16="http://schemas.microsoft.com/office/drawing/2014/main" id="{39A64221-68CF-6240-BC87-575B5DBC0D23}"/>
              </a:ext>
            </a:extLst>
          </p:cNvPr>
          <p:cNvSpPr txBox="1">
            <a:spLocks/>
          </p:cNvSpPr>
          <p:nvPr/>
        </p:nvSpPr>
        <p:spPr>
          <a:xfrm>
            <a:off x="1215025" y="1002083"/>
            <a:ext cx="7578246" cy="2465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1431" tIns="25706" rIns="51431" bIns="25706" anchor="t" anchorCtr="0">
            <a:noAutofit/>
          </a:bodyPr>
          <a:lstStyle>
            <a:lvl1pPr marL="889000" marR="0" indent="-571500" algn="l" defTabSz="406400" rtl="0" latinLnBrk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algn="l" defTabSz="406400" rtl="0" latinLnBrk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algn="l" defTabSz="406400" rtl="0" latinLnBrk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algn="l" defTabSz="406400" rtl="0" latinLnBrk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algn="l" defTabSz="406400" rtl="0" latinLnBrk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  <a:lvl6pPr marL="2531422" marR="50800" indent="-448733" algn="l" defTabSz="912781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6pPr>
            <a:lvl7pPr marL="2531422" marR="50800" indent="-448733" algn="l" defTabSz="912781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7pPr>
            <a:lvl8pPr marL="2531422" marR="50800" indent="-448733" algn="l" defTabSz="912781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8pPr>
            <a:lvl9pPr marL="2531422" marR="50800" indent="-448733" algn="l" defTabSz="912781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2000" b="1" dirty="0">
              <a:solidFill>
                <a:schemeClr val="tx1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1) The basics of stellar “photo-D” (in analogy with “photo-z”) 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b="1" dirty="0">
              <a:solidFill>
                <a:schemeClr val="tx1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2) Where are we now?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b="1" dirty="0">
              <a:solidFill>
                <a:schemeClr val="tx1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3) What remains to be done – potential for LINCC</a:t>
            </a:r>
            <a:endParaRPr lang="en-US" sz="2000" dirty="0">
              <a:solidFill>
                <a:schemeClr val="tx1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  <p:extLst>
      <p:ext uri="{BB962C8B-B14F-4D97-AF65-F5344CB8AC3E}">
        <p14:creationId xmlns:p14="http://schemas.microsoft.com/office/powerpoint/2010/main" val="331704370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Milky Way science with coadded LSST data"/>
          <p:cNvSpPr txBox="1">
            <a:spLocks noGrp="1"/>
          </p:cNvSpPr>
          <p:nvPr>
            <p:ph type="title"/>
          </p:nvPr>
        </p:nvSpPr>
        <p:spPr>
          <a:xfrm>
            <a:off x="1232451" y="113796"/>
            <a:ext cx="7543801" cy="267270"/>
          </a:xfrm>
          <a:prstGeom prst="rect">
            <a:avLst/>
          </a:prstGeom>
        </p:spPr>
        <p:txBody>
          <a:bodyPr/>
          <a:lstStyle>
            <a:lvl1pPr>
              <a:defRPr sz="2600" b="1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Gill Sans"/>
              </a:defRPr>
            </a:pPr>
            <a:r>
              <a:rPr dirty="0">
                <a:latin typeface="Lucida Grande"/>
                <a:ea typeface="Lucida Grande"/>
                <a:cs typeface="Lucida Grande"/>
                <a:sym typeface="Lucida Grande"/>
              </a:rPr>
              <a:t>Milky Way science with coadded LSST data</a:t>
            </a:r>
          </a:p>
        </p:txBody>
      </p:sp>
      <p:pic>
        <p:nvPicPr>
          <p:cNvPr id="1201" name="Beth1.png" descr="Beth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64" y="701950"/>
            <a:ext cx="4212538" cy="4212537"/>
          </a:xfrm>
          <a:prstGeom prst="rect">
            <a:avLst/>
          </a:prstGeom>
          <a:ln w="12700">
            <a:miter lim="400000"/>
          </a:ln>
        </p:spPr>
      </p:pic>
      <p:sp>
        <p:nvSpPr>
          <p:cNvPr id="1202" name="Oval"/>
          <p:cNvSpPr/>
          <p:nvPr/>
        </p:nvSpPr>
        <p:spPr>
          <a:xfrm>
            <a:off x="4110279" y="2139739"/>
            <a:ext cx="1428751" cy="1336961"/>
          </a:xfrm>
          <a:prstGeom prst="ellipse">
            <a:avLst/>
          </a:prstGeom>
          <a:ln w="25400">
            <a:solidFill>
              <a:srgbClr val="FFFFFF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 defTabSz="419100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/>
          </a:p>
        </p:txBody>
      </p:sp>
      <p:sp>
        <p:nvSpPr>
          <p:cNvPr id="1203" name="Oval"/>
          <p:cNvSpPr/>
          <p:nvPr/>
        </p:nvSpPr>
        <p:spPr>
          <a:xfrm>
            <a:off x="3248136" y="1249431"/>
            <a:ext cx="3153037" cy="3117578"/>
          </a:xfrm>
          <a:prstGeom prst="ellipse">
            <a:avLst/>
          </a:prstGeom>
          <a:ln w="25400">
            <a:solidFill>
              <a:srgbClr val="FFFFFF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38100" tIns="38100" rIns="38100" bIns="38100" anchor="ctr"/>
          <a:lstStyle/>
          <a:p>
            <a:pPr algn="ctr" defTabSz="419100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/>
          </a:p>
        </p:txBody>
      </p:sp>
      <p:sp>
        <p:nvSpPr>
          <p:cNvPr id="1204" name="Turn-off stars"/>
          <p:cNvSpPr txBox="1"/>
          <p:nvPr/>
        </p:nvSpPr>
        <p:spPr>
          <a:xfrm>
            <a:off x="2774615" y="1217217"/>
            <a:ext cx="1056572" cy="561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 sz="2100" b="1">
                <a:solidFill>
                  <a:schemeClr val="accent3">
                    <a:satOff val="-13807"/>
                    <a:lumOff val="19329"/>
                  </a:schemeClr>
                </a:solidFill>
              </a:defRPr>
            </a:lvl1pPr>
          </a:lstStyle>
          <a:p>
            <a:r>
              <a:rPr sz="1575" dirty="0"/>
              <a:t>Turn-off stars</a:t>
            </a:r>
          </a:p>
        </p:txBody>
      </p:sp>
      <p:sp>
        <p:nvSpPr>
          <p:cNvPr id="1205" name="LSST:…"/>
          <p:cNvSpPr txBox="1"/>
          <p:nvPr/>
        </p:nvSpPr>
        <p:spPr>
          <a:xfrm>
            <a:off x="6003516" y="1094328"/>
            <a:ext cx="1056572" cy="804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>
              <a:defRPr sz="2100" b="1">
                <a:solidFill>
                  <a:schemeClr val="accent3">
                    <a:satOff val="-13807"/>
                    <a:lumOff val="19329"/>
                  </a:schemeClr>
                </a:solidFill>
              </a:defRPr>
            </a:pPr>
            <a:r>
              <a:rPr sz="1575" dirty="0"/>
              <a:t>LSST: </a:t>
            </a:r>
          </a:p>
          <a:p>
            <a:pPr>
              <a:defRPr sz="2100" b="1">
                <a:solidFill>
                  <a:schemeClr val="accent3">
                    <a:satOff val="-13807"/>
                    <a:lumOff val="19329"/>
                  </a:schemeClr>
                </a:solidFill>
              </a:defRPr>
            </a:pPr>
            <a:r>
              <a:rPr sz="1575" dirty="0"/>
              <a:t> 100 kpc</a:t>
            </a:r>
          </a:p>
          <a:p>
            <a:pPr>
              <a:defRPr sz="2100" b="1">
                <a:solidFill>
                  <a:schemeClr val="accent3">
                    <a:satOff val="-13807"/>
                    <a:lumOff val="19329"/>
                  </a:schemeClr>
                </a:solidFill>
              </a:defRPr>
            </a:pPr>
            <a:r>
              <a:rPr sz="1575" dirty="0"/>
              <a:t>50% sky</a:t>
            </a:r>
          </a:p>
        </p:txBody>
      </p:sp>
      <p:sp>
        <p:nvSpPr>
          <p:cNvPr id="1206" name="DES:…"/>
          <p:cNvSpPr txBox="1"/>
          <p:nvPr/>
        </p:nvSpPr>
        <p:spPr>
          <a:xfrm>
            <a:off x="4948200" y="1417242"/>
            <a:ext cx="873637" cy="804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100" b="1">
                <a:solidFill>
                  <a:schemeClr val="accent3">
                    <a:satOff val="-13807"/>
                    <a:lumOff val="19329"/>
                  </a:schemeClr>
                </a:solidFill>
              </a:defRPr>
            </a:pPr>
            <a:r>
              <a:rPr sz="1575"/>
              <a:t>DES: </a:t>
            </a:r>
          </a:p>
          <a:p>
            <a:pPr>
              <a:defRPr sz="2100" b="1">
                <a:solidFill>
                  <a:schemeClr val="accent3">
                    <a:satOff val="-13807"/>
                    <a:lumOff val="19329"/>
                  </a:schemeClr>
                </a:solidFill>
              </a:defRPr>
            </a:pPr>
            <a:r>
              <a:rPr sz="1575"/>
              <a:t> 40 kpc</a:t>
            </a:r>
          </a:p>
          <a:p>
            <a:pPr>
              <a:defRPr sz="2100" b="1">
                <a:solidFill>
                  <a:schemeClr val="accent3">
                    <a:satOff val="-13807"/>
                    <a:lumOff val="19329"/>
                  </a:schemeClr>
                </a:solidFill>
              </a:defRPr>
            </a:pPr>
            <a:r>
              <a:rPr sz="1575"/>
              <a:t>12% sky</a:t>
            </a:r>
          </a:p>
        </p:txBody>
      </p:sp>
      <p:sp>
        <p:nvSpPr>
          <p:cNvPr id="1207" name="Line"/>
          <p:cNvSpPr/>
          <p:nvPr/>
        </p:nvSpPr>
        <p:spPr>
          <a:xfrm flipV="1">
            <a:off x="6381750" y="2028614"/>
            <a:ext cx="161851" cy="50166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19100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/>
          </a:p>
        </p:txBody>
      </p:sp>
      <p:sp>
        <p:nvSpPr>
          <p:cNvPr id="1208" name="Line"/>
          <p:cNvSpPr/>
          <p:nvPr/>
        </p:nvSpPr>
        <p:spPr>
          <a:xfrm flipV="1">
            <a:off x="4686561" y="1745159"/>
            <a:ext cx="284647" cy="417724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19100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/>
          </a:p>
        </p:txBody>
      </p:sp>
      <p:sp>
        <p:nvSpPr>
          <p:cNvPr id="1209" name="Line"/>
          <p:cNvSpPr/>
          <p:nvPr/>
        </p:nvSpPr>
        <p:spPr>
          <a:xfrm>
            <a:off x="5038093" y="2998568"/>
            <a:ext cx="1197596" cy="84477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19100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1200"/>
          </a:p>
        </p:txBody>
      </p:sp>
      <p:sp>
        <p:nvSpPr>
          <p:cNvPr id="1210" name="SDSS:…"/>
          <p:cNvSpPr txBox="1"/>
          <p:nvPr/>
        </p:nvSpPr>
        <p:spPr>
          <a:xfrm>
            <a:off x="6003516" y="3816344"/>
            <a:ext cx="1084309" cy="804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>
              <a:defRPr sz="2100" b="1">
                <a:solidFill>
                  <a:schemeClr val="accent3">
                    <a:satOff val="-13807"/>
                    <a:lumOff val="19329"/>
                  </a:schemeClr>
                </a:solidFill>
              </a:defRPr>
            </a:pPr>
            <a:r>
              <a:rPr sz="1575" dirty="0"/>
              <a:t>SDSS: </a:t>
            </a:r>
          </a:p>
          <a:p>
            <a:pPr>
              <a:defRPr sz="2100" b="1">
                <a:solidFill>
                  <a:schemeClr val="accent3">
                    <a:satOff val="-13807"/>
                    <a:lumOff val="19329"/>
                  </a:schemeClr>
                </a:solidFill>
              </a:defRPr>
            </a:pPr>
            <a:r>
              <a:rPr sz="1575" dirty="0"/>
              <a:t> 10 kpc</a:t>
            </a:r>
          </a:p>
          <a:p>
            <a:pPr>
              <a:defRPr sz="2100" b="1">
                <a:solidFill>
                  <a:schemeClr val="accent3">
                    <a:satOff val="-13807"/>
                    <a:lumOff val="19329"/>
                  </a:schemeClr>
                </a:solidFill>
              </a:defRPr>
            </a:pPr>
            <a:r>
              <a:rPr sz="1575" dirty="0"/>
              <a:t>25% sky</a:t>
            </a:r>
          </a:p>
        </p:txBody>
      </p:sp>
      <p:sp>
        <p:nvSpPr>
          <p:cNvPr id="13" name="LSST will deliver 5 million such images">
            <a:extLst>
              <a:ext uri="{FF2B5EF4-FFF2-40B4-BE49-F238E27FC236}">
                <a16:creationId xmlns:a16="http://schemas.microsoft.com/office/drawing/2014/main" id="{68B25AC8-A3AA-8A37-22E3-1E04EC6E1C41}"/>
              </a:ext>
            </a:extLst>
          </p:cNvPr>
          <p:cNvSpPr txBox="1"/>
          <p:nvPr/>
        </p:nvSpPr>
        <p:spPr>
          <a:xfrm>
            <a:off x="-92596" y="2005092"/>
            <a:ext cx="2780820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lang="en-US" dirty="0">
                <a:solidFill>
                  <a:schemeClr val="accent5"/>
                </a:solidFill>
              </a:rPr>
              <a:t>To make such maps of the Milky Way with L</a:t>
            </a:r>
            <a:r>
              <a:rPr dirty="0">
                <a:solidFill>
                  <a:schemeClr val="accent5"/>
                </a:solidFill>
              </a:rPr>
              <a:t>SST</a:t>
            </a:r>
            <a:r>
              <a:rPr lang="en-US" dirty="0">
                <a:solidFill>
                  <a:schemeClr val="accent5"/>
                </a:solidFill>
              </a:rPr>
              <a:t>, we need first to estimate distances to stars</a:t>
            </a:r>
          </a:p>
          <a:p>
            <a:r>
              <a:rPr lang="en-US" dirty="0">
                <a:solidFill>
                  <a:schemeClr val="accent5"/>
                </a:solidFill>
              </a:rPr>
              <a:t> (~20 billion stars in LSST)</a:t>
            </a:r>
            <a:r>
              <a:rPr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9E081-50CD-7254-50E4-13E152EB1C31}"/>
              </a:ext>
            </a:extLst>
          </p:cNvPr>
          <p:cNvSpPr txBox="1"/>
          <p:nvPr/>
        </p:nvSpPr>
        <p:spPr>
          <a:xfrm>
            <a:off x="6795602" y="971551"/>
            <a:ext cx="23483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One of the four LSST Science Themes:</a:t>
            </a:r>
          </a:p>
          <a:p>
            <a:pPr marL="0" indent="0">
              <a:spcBef>
                <a:spcPts val="0"/>
              </a:spcBef>
              <a:buNone/>
            </a:pPr>
            <a:endParaRPr lang="en-US" b="1" dirty="0">
              <a:solidFill>
                <a:schemeClr val="tx1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5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The Milky Way structure </a:t>
            </a:r>
            <a:endParaRPr lang="en-US" sz="1400" dirty="0">
              <a:solidFill>
                <a:schemeClr val="accent5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(stars as tracers of the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structure and evolution of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our Galaxy, interstellar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matter, the physics of stars)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SDSS example: </a:t>
            </a:r>
            <a:r>
              <a:rPr lang="en-US" sz="1400" dirty="0" err="1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Juri</a:t>
            </a:r>
            <a:r>
              <a:rPr lang="en-US" sz="16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ć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et al. (2008, </a:t>
            </a:r>
            <a:r>
              <a:rPr lang="en-US" b="0" i="1" u="none" strike="noStrike" dirty="0" err="1">
                <a:solidFill>
                  <a:srgbClr val="333333"/>
                </a:solidFill>
                <a:effectLst/>
                <a:latin typeface="Geneva" panose="020B0503030404040204" pitchFamily="34" charset="0"/>
              </a:rPr>
              <a:t>ApJ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Geneva" panose="020B0503030404040204" pitchFamily="34" charset="0"/>
              </a:rPr>
              <a:t>, 673, 864</a:t>
            </a:r>
            <a:r>
              <a:rPr lang="en-US" sz="1400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data-based map of stellar counts shown in the center</a:t>
            </a:r>
            <a:endParaRPr lang="en-US" sz="1400" dirty="0">
              <a:solidFill>
                <a:schemeClr val="tx1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photo-D: science motivation</a:t>
            </a: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3908121" y="563671"/>
            <a:ext cx="5098092" cy="413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if we know stellar distances, we can study the Milky Way structure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ECF178-CE98-4961-9219-CBC499E1D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7" y="919183"/>
            <a:ext cx="3664668" cy="3792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4247EA-DC90-BCBC-D42D-6F6E8B179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089" y="1439454"/>
            <a:ext cx="4400900" cy="31128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FF574B-D90F-621E-D235-1090E313DDE2}"/>
              </a:ext>
            </a:extLst>
          </p:cNvPr>
          <p:cNvSpPr txBox="1"/>
          <p:nvPr/>
        </p:nvSpPr>
        <p:spPr>
          <a:xfrm>
            <a:off x="6862527" y="4499572"/>
            <a:ext cx="23629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Juric</a:t>
            </a:r>
            <a:r>
              <a:rPr lang="en-US" sz="1200" dirty="0"/>
              <a:t>+ (2008, </a:t>
            </a:r>
            <a:r>
              <a:rPr lang="en-US" sz="1200" dirty="0" err="1"/>
              <a:t>ApJ</a:t>
            </a:r>
            <a:r>
              <a:rPr lang="en-US" sz="1200" dirty="0"/>
              <a:t>, 673, 864) 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7CD2EB-2A0F-36CA-EA74-958A0EF5F2E8}"/>
              </a:ext>
            </a:extLst>
          </p:cNvPr>
          <p:cNvSpPr txBox="1"/>
          <p:nvPr/>
        </p:nvSpPr>
        <p:spPr>
          <a:xfrm>
            <a:off x="2417274" y="4427145"/>
            <a:ext cx="23629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Ivezic</a:t>
            </a:r>
            <a:r>
              <a:rPr lang="en-US" sz="1200" dirty="0"/>
              <a:t>+ (2008, </a:t>
            </a:r>
            <a:r>
              <a:rPr lang="en-US" sz="1200" dirty="0" err="1"/>
              <a:t>ApJ</a:t>
            </a:r>
            <a:r>
              <a:rPr lang="en-US" sz="1200" dirty="0"/>
              <a:t>, 684, 287)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9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 idx="4294967295"/>
          </p:nvPr>
        </p:nvSpPr>
        <p:spPr>
          <a:xfrm>
            <a:off x="1409574" y="170450"/>
            <a:ext cx="7596639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photo-D: science motivation</a:t>
            </a: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3908121" y="563671"/>
            <a:ext cx="5098092" cy="413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if we know stellar distances, we can study the Milky Way structure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furthermore, </a:t>
            </a:r>
            <a:r>
              <a:rPr lang="en-US" dirty="0">
                <a:solidFill>
                  <a:schemeClr val="accent5"/>
                </a:solidFill>
              </a:rPr>
              <a:t>at low galactic latitudes, we can map dust</a:t>
            </a:r>
            <a:r>
              <a:rPr lang="en-US" dirty="0">
                <a:solidFill>
                  <a:schemeClr val="tx1"/>
                </a:solidFill>
              </a:rPr>
              <a:t> (and its properties), too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76C76A-F87E-5273-12C3-32E09A8A9390}"/>
              </a:ext>
            </a:extLst>
          </p:cNvPr>
          <p:cNvSpPr txBox="1"/>
          <p:nvPr/>
        </p:nvSpPr>
        <p:spPr>
          <a:xfrm>
            <a:off x="1991761" y="4459266"/>
            <a:ext cx="22670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Berry+ (2012, </a:t>
            </a:r>
            <a:r>
              <a:rPr lang="en-US" sz="1200" dirty="0" err="1"/>
              <a:t>ApJ</a:t>
            </a:r>
            <a:r>
              <a:rPr lang="en-US" sz="1200" dirty="0"/>
              <a:t>, 757, 166)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6745D-DE2E-6D11-FC38-8A44D2A8F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22" y="911400"/>
            <a:ext cx="3103354" cy="3547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91E935-8E5E-6971-7068-796D258D1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428" y="2037029"/>
            <a:ext cx="1973352" cy="2712821"/>
          </a:xfrm>
          <a:prstGeom prst="rect">
            <a:avLst/>
          </a:prstGeom>
        </p:spPr>
      </p:pic>
      <p:sp>
        <p:nvSpPr>
          <p:cNvPr id="11" name="Google Shape;214;p4">
            <a:extLst>
              <a:ext uri="{FF2B5EF4-FFF2-40B4-BE49-F238E27FC236}">
                <a16:creationId xmlns:a16="http://schemas.microsoft.com/office/drawing/2014/main" id="{E3081011-0F84-B127-9CE6-F061403CFAA6}"/>
              </a:ext>
            </a:extLst>
          </p:cNvPr>
          <p:cNvSpPr txBox="1">
            <a:spLocks/>
          </p:cNvSpPr>
          <p:nvPr/>
        </p:nvSpPr>
        <p:spPr>
          <a:xfrm>
            <a:off x="5830223" y="1865014"/>
            <a:ext cx="3328390" cy="2308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14300" indent="0">
              <a:buFont typeface="Source Sans Pro"/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left: differences in median </a:t>
            </a:r>
            <a:r>
              <a:rPr lang="en-US" dirty="0" err="1">
                <a:solidFill>
                  <a:schemeClr val="tx1"/>
                </a:solidFill>
              </a:rPr>
              <a:t>A</a:t>
            </a:r>
            <a:r>
              <a:rPr lang="en-US" baseline="-25000" dirty="0" err="1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 for D~ 1, 1.5, 2, 2.5 kpc</a:t>
            </a:r>
          </a:p>
          <a:p>
            <a:r>
              <a:rPr lang="en-US" dirty="0">
                <a:solidFill>
                  <a:schemeClr val="tx1"/>
                </a:solidFill>
              </a:rPr>
              <a:t>dust at b ~ 2</a:t>
            </a:r>
            <a:r>
              <a:rPr lang="en-US" baseline="30000" dirty="0">
                <a:solidFill>
                  <a:schemeClr val="tx1"/>
                </a:solidFill>
              </a:rPr>
              <a:t>o </a:t>
            </a:r>
            <a:r>
              <a:rPr lang="en-US" dirty="0">
                <a:solidFill>
                  <a:schemeClr val="tx1"/>
                </a:solidFill>
              </a:rPr>
              <a:t>and b~13</a:t>
            </a:r>
            <a:r>
              <a:rPr lang="en-US" baseline="30000" dirty="0">
                <a:solidFill>
                  <a:schemeClr val="tx1"/>
                </a:solidFill>
              </a:rPr>
              <a:t>o  </a:t>
            </a:r>
            <a:r>
              <a:rPr lang="en-US" dirty="0">
                <a:solidFill>
                  <a:schemeClr val="tx1"/>
                </a:solidFill>
              </a:rPr>
              <a:t>is confined to D~1-1.5 kpc</a:t>
            </a:r>
          </a:p>
          <a:p>
            <a:r>
              <a:rPr lang="en-US" dirty="0">
                <a:solidFill>
                  <a:schemeClr val="tx1"/>
                </a:solidFill>
              </a:rPr>
              <a:t>dust at -3</a:t>
            </a:r>
            <a:r>
              <a:rPr lang="en-US" baseline="30000" dirty="0">
                <a:solidFill>
                  <a:schemeClr val="tx1"/>
                </a:solidFill>
              </a:rPr>
              <a:t>o</a:t>
            </a:r>
            <a:r>
              <a:rPr lang="en-US" dirty="0">
                <a:solidFill>
                  <a:schemeClr val="tx1"/>
                </a:solidFill>
              </a:rPr>
              <a:t> &lt; b &lt; 0</a:t>
            </a:r>
            <a:r>
              <a:rPr lang="en-US" baseline="30000" dirty="0">
                <a:solidFill>
                  <a:schemeClr val="tx1"/>
                </a:solidFill>
              </a:rPr>
              <a:t>o </a:t>
            </a:r>
            <a:r>
              <a:rPr lang="en-US" dirty="0">
                <a:solidFill>
                  <a:schemeClr val="tx1"/>
                </a:solidFill>
              </a:rPr>
              <a:t>is at    D~2 kpc</a:t>
            </a:r>
            <a:endParaRPr lang="en-US" baseline="30000" dirty="0">
              <a:solidFill>
                <a:schemeClr val="tx1"/>
              </a:solidFill>
            </a:endParaRPr>
          </a:p>
          <a:p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A06FAD-81FC-DAE4-EF6E-96322FE23A56}"/>
              </a:ext>
            </a:extLst>
          </p:cNvPr>
          <p:cNvSpPr txBox="1"/>
          <p:nvPr/>
        </p:nvSpPr>
        <p:spPr>
          <a:xfrm>
            <a:off x="137787" y="4352517"/>
            <a:ext cx="1853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Stellar counts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4EA7A0-C922-2508-1A53-0B3E434C4B9C}"/>
              </a:ext>
            </a:extLst>
          </p:cNvPr>
          <p:cNvSpPr txBox="1"/>
          <p:nvPr/>
        </p:nvSpPr>
        <p:spPr>
          <a:xfrm>
            <a:off x="5920965" y="4257408"/>
            <a:ext cx="226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Dust tomography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59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Double-click to edit"/>
          <p:cNvSpPr txBox="1">
            <a:spLocks noGrp="1"/>
          </p:cNvSpPr>
          <p:nvPr>
            <p:ph type="title"/>
          </p:nvPr>
        </p:nvSpPr>
        <p:spPr>
          <a:xfrm>
            <a:off x="722441" y="-7621"/>
            <a:ext cx="7554516" cy="408534"/>
          </a:xfrm>
          <a:prstGeom prst="rect">
            <a:avLst/>
          </a:prstGeom>
        </p:spPr>
        <p:txBody>
          <a:bodyPr spcFirstLastPara="1" wrap="square" lIns="26789" tIns="26789" rIns="26789" bIns="26789" anchor="ctr" anchorCtr="0">
            <a:noAutofit/>
          </a:bodyPr>
          <a:lstStyle>
            <a:lvl1pPr defTabSz="584200">
              <a:defRPr sz="2600" b="1"/>
            </a:lvl1pPr>
          </a:lstStyle>
          <a:p>
            <a:r>
              <a:t> </a:t>
            </a:r>
          </a:p>
        </p:txBody>
      </p:sp>
      <p:sp>
        <p:nvSpPr>
          <p:cNvPr id="859" name="Text"/>
          <p:cNvSpPr txBox="1"/>
          <p:nvPr/>
        </p:nvSpPr>
        <p:spPr>
          <a:xfrm>
            <a:off x="2313925" y="2212337"/>
            <a:ext cx="129443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584200">
              <a:defRPr sz="2800">
                <a:solidFill>
                  <a:srgbClr val="B51A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100"/>
              <a:t> </a:t>
            </a:r>
          </a:p>
        </p:txBody>
      </p:sp>
      <p:sp>
        <p:nvSpPr>
          <p:cNvPr id="860" name="Text"/>
          <p:cNvSpPr txBox="1"/>
          <p:nvPr/>
        </p:nvSpPr>
        <p:spPr>
          <a:xfrm>
            <a:off x="6098977" y="4701316"/>
            <a:ext cx="2022575" cy="21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4200">
              <a:defRPr b="1">
                <a:solidFill>
                  <a:srgbClr val="77BB41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>
              <a:defRPr b="0">
                <a:solidFill>
                  <a:srgbClr val="FFFFFF"/>
                </a:solidFill>
              </a:defRPr>
            </a:pPr>
            <a:r>
              <a:rPr sz="1050"/>
              <a:t> </a:t>
            </a:r>
          </a:p>
        </p:txBody>
      </p:sp>
      <p:sp>
        <p:nvSpPr>
          <p:cNvPr id="861" name="Text"/>
          <p:cNvSpPr txBox="1"/>
          <p:nvPr/>
        </p:nvSpPr>
        <p:spPr>
          <a:xfrm>
            <a:off x="5589984" y="451313"/>
            <a:ext cx="2591843" cy="42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0429">
              <a:defRPr sz="3200">
                <a:solidFill>
                  <a:srgbClr val="96D35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400"/>
              <a:t> </a:t>
            </a:r>
          </a:p>
        </p:txBody>
      </p:sp>
      <p:sp>
        <p:nvSpPr>
          <p:cNvPr id="862" name="Text"/>
          <p:cNvSpPr txBox="1"/>
          <p:nvPr/>
        </p:nvSpPr>
        <p:spPr>
          <a:xfrm>
            <a:off x="2559370" y="751350"/>
            <a:ext cx="139061" cy="42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580429">
              <a:defRPr sz="3200">
                <a:solidFill>
                  <a:srgbClr val="96D35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400"/>
              <a:t> </a:t>
            </a:r>
          </a:p>
        </p:txBody>
      </p:sp>
      <p:sp>
        <p:nvSpPr>
          <p:cNvPr id="863" name="Text"/>
          <p:cNvSpPr txBox="1"/>
          <p:nvPr/>
        </p:nvSpPr>
        <p:spPr>
          <a:xfrm>
            <a:off x="5899889" y="970418"/>
            <a:ext cx="1828355" cy="21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4200">
              <a:defRPr sz="1400" b="1">
                <a:solidFill>
                  <a:srgbClr val="D6D6D6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1050"/>
              <a:t> </a:t>
            </a:r>
          </a:p>
        </p:txBody>
      </p:sp>
      <p:pic>
        <p:nvPicPr>
          <p:cNvPr id="864" name="a1.tiff" descr="a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229" y="-1"/>
            <a:ext cx="5395542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81587" y="4895701"/>
            <a:ext cx="167432" cy="1809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26789" tIns="26789" rIns="26789" bIns="26789" anchor="t" anchorCtr="0">
            <a:noAutofit/>
          </a:bodyPr>
          <a:lstStyle>
            <a:lvl1pPr defTabSz="43815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867" name="3 arcmin is 1/10 of the full Moon’s diameter"/>
          <p:cNvSpPr txBox="1"/>
          <p:nvPr/>
        </p:nvSpPr>
        <p:spPr>
          <a:xfrm>
            <a:off x="1099047" y="1278612"/>
            <a:ext cx="809626" cy="1115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ctr" defTabSz="43815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1350"/>
              <a:t>3 arcmin is </a:t>
            </a:r>
            <a:r>
              <a:rPr sz="1350">
                <a:latin typeface="Lucida Grande"/>
                <a:ea typeface="Lucida Grande"/>
                <a:cs typeface="Lucida Grande"/>
                <a:sym typeface="Lucida Grande"/>
              </a:rPr>
              <a:t>1/10</a:t>
            </a:r>
            <a:r>
              <a:rPr sz="1350"/>
              <a:t> of the full Moon’s diameter</a:t>
            </a:r>
          </a:p>
        </p:txBody>
      </p:sp>
      <p:sp>
        <p:nvSpPr>
          <p:cNvPr id="14" name="SDSS…">
            <a:extLst>
              <a:ext uri="{FF2B5EF4-FFF2-40B4-BE49-F238E27FC236}">
                <a16:creationId xmlns:a16="http://schemas.microsoft.com/office/drawing/2014/main" id="{D19ED640-C399-4137-4422-869C77037950}"/>
              </a:ext>
            </a:extLst>
          </p:cNvPr>
          <p:cNvSpPr txBox="1"/>
          <p:nvPr/>
        </p:nvSpPr>
        <p:spPr>
          <a:xfrm>
            <a:off x="15475" y="1090568"/>
            <a:ext cx="1732302" cy="118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8" tIns="35718" rIns="35718" bIns="35718" anchor="ctr">
            <a:spAutoFit/>
          </a:bodyPr>
          <a:lstStyle/>
          <a:p>
            <a: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dirty="0">
                <a:solidFill>
                  <a:schemeClr val="accent5"/>
                </a:solidFill>
              </a:rPr>
              <a:t>SDSS</a:t>
            </a:r>
          </a:p>
          <a:p>
            <a: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dirty="0" err="1">
                <a:solidFill>
                  <a:schemeClr val="accent5"/>
                </a:solidFill>
              </a:rPr>
              <a:t>gri</a:t>
            </a:r>
            <a:endParaRPr dirty="0">
              <a:solidFill>
                <a:schemeClr val="accent5"/>
              </a:solidFill>
            </a:endParaRPr>
          </a:p>
          <a:p>
            <a: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dirty="0">
                <a:solidFill>
                  <a:schemeClr val="accent5"/>
                </a:solidFill>
              </a:rPr>
              <a:t>3.5’x3.5’</a:t>
            </a:r>
          </a:p>
          <a:p>
            <a: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dirty="0">
                <a:solidFill>
                  <a:schemeClr val="accent5"/>
                </a:solidFill>
              </a:rPr>
              <a:t>r~22.5</a:t>
            </a:r>
          </a:p>
        </p:txBody>
      </p:sp>
      <p:sp>
        <p:nvSpPr>
          <p:cNvPr id="15" name="3 arcmin is 1/10 of the full Moon’s diameter">
            <a:extLst>
              <a:ext uri="{FF2B5EF4-FFF2-40B4-BE49-F238E27FC236}">
                <a16:creationId xmlns:a16="http://schemas.microsoft.com/office/drawing/2014/main" id="{CD021BDC-63C5-B630-5414-7921C0D7C255}"/>
              </a:ext>
            </a:extLst>
          </p:cNvPr>
          <p:cNvSpPr txBox="1"/>
          <p:nvPr/>
        </p:nvSpPr>
        <p:spPr>
          <a:xfrm>
            <a:off x="15475" y="2764535"/>
            <a:ext cx="185875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dirty="0">
                <a:solidFill>
                  <a:schemeClr val="accent5"/>
                </a:solidFill>
              </a:rPr>
              <a:t>3 arcmin is </a:t>
            </a:r>
            <a:r>
              <a:rPr dirty="0">
                <a:solidFill>
                  <a:schemeClr val="accent5"/>
                </a:solidFill>
                <a:latin typeface="Lucida Grande"/>
                <a:ea typeface="Lucida Grande"/>
                <a:cs typeface="Lucida Grande"/>
                <a:sym typeface="Lucida Grande"/>
              </a:rPr>
              <a:t>1/10</a:t>
            </a:r>
            <a:r>
              <a:rPr dirty="0">
                <a:solidFill>
                  <a:schemeClr val="accent5"/>
                </a:solidFill>
              </a:rPr>
              <a:t> of the full Moon’s diameter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Text"/>
          <p:cNvSpPr txBox="1"/>
          <p:nvPr/>
        </p:nvSpPr>
        <p:spPr>
          <a:xfrm>
            <a:off x="2313925" y="2212337"/>
            <a:ext cx="129443" cy="37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584200">
              <a:defRPr sz="2800">
                <a:solidFill>
                  <a:srgbClr val="B51A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100"/>
              <a:t> </a:t>
            </a:r>
          </a:p>
        </p:txBody>
      </p:sp>
      <p:sp>
        <p:nvSpPr>
          <p:cNvPr id="871" name="Text"/>
          <p:cNvSpPr txBox="1"/>
          <p:nvPr/>
        </p:nvSpPr>
        <p:spPr>
          <a:xfrm>
            <a:off x="6098977" y="4701316"/>
            <a:ext cx="2022575" cy="21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4200">
              <a:defRPr b="1">
                <a:solidFill>
                  <a:srgbClr val="77BB41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>
              <a:defRPr b="0">
                <a:solidFill>
                  <a:srgbClr val="FFFFFF"/>
                </a:solidFill>
              </a:defRPr>
            </a:pPr>
            <a:r>
              <a:rPr sz="1050"/>
              <a:t> </a:t>
            </a:r>
          </a:p>
        </p:txBody>
      </p:sp>
      <p:sp>
        <p:nvSpPr>
          <p:cNvPr id="872" name="Text"/>
          <p:cNvSpPr txBox="1"/>
          <p:nvPr/>
        </p:nvSpPr>
        <p:spPr>
          <a:xfrm>
            <a:off x="5589984" y="451313"/>
            <a:ext cx="2591843" cy="42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0429">
              <a:defRPr sz="3200">
                <a:solidFill>
                  <a:srgbClr val="96D35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400"/>
              <a:t> </a:t>
            </a:r>
          </a:p>
        </p:txBody>
      </p:sp>
      <p:sp>
        <p:nvSpPr>
          <p:cNvPr id="873" name="Text"/>
          <p:cNvSpPr txBox="1"/>
          <p:nvPr/>
        </p:nvSpPr>
        <p:spPr>
          <a:xfrm>
            <a:off x="2559370" y="751350"/>
            <a:ext cx="139061" cy="42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580429">
              <a:defRPr sz="3200">
                <a:solidFill>
                  <a:srgbClr val="96D35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400"/>
              <a:t> </a:t>
            </a:r>
          </a:p>
        </p:txBody>
      </p:sp>
      <p:sp>
        <p:nvSpPr>
          <p:cNvPr id="874" name="Text"/>
          <p:cNvSpPr txBox="1"/>
          <p:nvPr/>
        </p:nvSpPr>
        <p:spPr>
          <a:xfrm>
            <a:off x="5899889" y="970418"/>
            <a:ext cx="1828355" cy="21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584200">
              <a:defRPr sz="1400" b="1">
                <a:solidFill>
                  <a:srgbClr val="D6D6D6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1050"/>
              <a:t> </a:t>
            </a:r>
          </a:p>
        </p:txBody>
      </p:sp>
      <p:pic>
        <p:nvPicPr>
          <p:cNvPr id="875" name="a2.tiff" descr="a2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33" y="-1"/>
            <a:ext cx="5332335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81587" y="4895701"/>
            <a:ext cx="167432" cy="1809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26789" tIns="26789" rIns="26789" bIns="26789" anchor="t" anchorCtr="0">
            <a:noAutofit/>
          </a:bodyPr>
          <a:lstStyle>
            <a:lvl1pPr defTabSz="438150">
              <a:defRPr sz="675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879" name="like LSST depth (but tiny area)"/>
          <p:cNvSpPr txBox="1"/>
          <p:nvPr/>
        </p:nvSpPr>
        <p:spPr>
          <a:xfrm>
            <a:off x="1099047" y="2672304"/>
            <a:ext cx="809626" cy="1115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1350" dirty="0"/>
              <a:t> like LSST depth (but tiny area)</a:t>
            </a:r>
          </a:p>
        </p:txBody>
      </p:sp>
      <p:sp>
        <p:nvSpPr>
          <p:cNvPr id="14" name="HSC…">
            <a:extLst>
              <a:ext uri="{FF2B5EF4-FFF2-40B4-BE49-F238E27FC236}">
                <a16:creationId xmlns:a16="http://schemas.microsoft.com/office/drawing/2014/main" id="{B70575D5-148C-01F1-3D23-1F968ACB48D7}"/>
              </a:ext>
            </a:extLst>
          </p:cNvPr>
          <p:cNvSpPr txBox="1"/>
          <p:nvPr/>
        </p:nvSpPr>
        <p:spPr>
          <a:xfrm>
            <a:off x="-13392" y="1065473"/>
            <a:ext cx="1919224" cy="118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8" tIns="35718" rIns="35718" bIns="35718" anchor="ctr">
            <a:spAutoFit/>
          </a:bodyPr>
          <a:lstStyle/>
          <a:p>
            <a: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dirty="0">
                <a:solidFill>
                  <a:schemeClr val="accent5"/>
                </a:solidFill>
              </a:rPr>
              <a:t>HSC</a:t>
            </a:r>
          </a:p>
          <a:p>
            <a: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dirty="0" err="1">
                <a:solidFill>
                  <a:schemeClr val="accent5"/>
                </a:solidFill>
              </a:rPr>
              <a:t>gri</a:t>
            </a:r>
            <a:endParaRPr dirty="0">
              <a:solidFill>
                <a:schemeClr val="accent5"/>
              </a:solidFill>
            </a:endParaRPr>
          </a:p>
          <a:p>
            <a: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dirty="0">
                <a:solidFill>
                  <a:schemeClr val="accent5"/>
                </a:solidFill>
              </a:rPr>
              <a:t>3.5’x3.5’</a:t>
            </a:r>
          </a:p>
          <a:p>
            <a: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dirty="0">
                <a:solidFill>
                  <a:schemeClr val="accent5"/>
                </a:solidFill>
              </a:rPr>
              <a:t>r~27</a:t>
            </a:r>
          </a:p>
        </p:txBody>
      </p:sp>
      <p:sp>
        <p:nvSpPr>
          <p:cNvPr id="15" name="like LSST depth (but tiny area)">
            <a:extLst>
              <a:ext uri="{FF2B5EF4-FFF2-40B4-BE49-F238E27FC236}">
                <a16:creationId xmlns:a16="http://schemas.microsoft.com/office/drawing/2014/main" id="{429B3671-FA33-A5CF-10EA-53AA3BC8B120}"/>
              </a:ext>
            </a:extLst>
          </p:cNvPr>
          <p:cNvSpPr txBox="1"/>
          <p:nvPr/>
        </p:nvSpPr>
        <p:spPr>
          <a:xfrm>
            <a:off x="-13393" y="2568989"/>
            <a:ext cx="1905831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 like LSST depth (but tiny</a:t>
            </a:r>
            <a:r>
              <a:rPr lang="en-US" dirty="0">
                <a:solidFill>
                  <a:schemeClr val="accent5"/>
                </a:solidFill>
              </a:rPr>
              <a:t> area)</a:t>
            </a:r>
            <a:r>
              <a:rPr dirty="0">
                <a:solidFill>
                  <a:schemeClr val="accent5"/>
                </a:solidFill>
              </a:rPr>
              <a:t> </a:t>
            </a:r>
            <a:r>
              <a:rPr dirty="0"/>
              <a:t>area)</a:t>
            </a:r>
          </a:p>
        </p:txBody>
      </p:sp>
      <p:sp>
        <p:nvSpPr>
          <p:cNvPr id="16" name="LSST will deliver 5 million such images">
            <a:extLst>
              <a:ext uri="{FF2B5EF4-FFF2-40B4-BE49-F238E27FC236}">
                <a16:creationId xmlns:a16="http://schemas.microsoft.com/office/drawing/2014/main" id="{A14B8CA0-5D3B-6285-8DE6-CA3A866FAA67}"/>
              </a:ext>
            </a:extLst>
          </p:cNvPr>
          <p:cNvSpPr txBox="1"/>
          <p:nvPr/>
        </p:nvSpPr>
        <p:spPr>
          <a:xfrm>
            <a:off x="-58604" y="3531819"/>
            <a:ext cx="196443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 LSST will deliver 5 million such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4B0CA-BCF6-FF68-5280-FEA9D6E5B08B}"/>
              </a:ext>
            </a:extLst>
          </p:cNvPr>
          <p:cNvSpPr txBox="1"/>
          <p:nvPr/>
        </p:nvSpPr>
        <p:spPr>
          <a:xfrm>
            <a:off x="7382256" y="1584960"/>
            <a:ext cx="1603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LSST will deliver colors for about  20 billion stars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7"/>
          <p:cNvSpPr txBox="1">
            <a:spLocks noGrp="1"/>
          </p:cNvSpPr>
          <p:nvPr>
            <p:ph type="title"/>
          </p:nvPr>
        </p:nvSpPr>
        <p:spPr>
          <a:xfrm>
            <a:off x="1409575" y="246650"/>
            <a:ext cx="74982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200" dirty="0"/>
              <a:t>LSST filter complement: </a:t>
            </a:r>
            <a:r>
              <a:rPr lang="en" sz="3200" dirty="0" err="1"/>
              <a:t>ugrizy</a:t>
            </a:r>
            <a:endParaRPr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D89BF-C4F9-9727-1311-02A4E33DC62A}"/>
              </a:ext>
            </a:extLst>
          </p:cNvPr>
          <p:cNvSpPr txBox="1"/>
          <p:nvPr/>
        </p:nvSpPr>
        <p:spPr>
          <a:xfrm>
            <a:off x="4717254" y="1705708"/>
            <a:ext cx="43212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Per-band survey time allocations:</a:t>
            </a:r>
          </a:p>
          <a:p>
            <a:r>
              <a:rPr lang="en-US" sz="1800" dirty="0"/>
              <a:t>u: 8%, g:10%, r: 22%</a:t>
            </a:r>
          </a:p>
          <a:p>
            <a:r>
              <a:rPr lang="en-US" sz="1800" dirty="0" err="1"/>
              <a:t>i</a:t>
            </a:r>
            <a:r>
              <a:rPr lang="en-US" sz="1800" dirty="0"/>
              <a:t>: 22%, z: 19%, y:19%</a:t>
            </a:r>
          </a:p>
          <a:p>
            <a:endParaRPr lang="en-US" sz="1800" dirty="0"/>
          </a:p>
          <a:p>
            <a:r>
              <a:rPr lang="en-US" sz="1800" dirty="0"/>
              <a:t>Optimized using photo-z for galaxies</a:t>
            </a:r>
          </a:p>
          <a:p>
            <a:r>
              <a:rPr lang="en-US" sz="1800" dirty="0"/>
              <a:t>but consistent with star-quasar separation and stellar [Fe/H] estimates.</a:t>
            </a:r>
          </a:p>
          <a:p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accent5"/>
                </a:solidFill>
              </a:rPr>
              <a:t>Similar, but not identical, to SDSS.</a:t>
            </a:r>
          </a:p>
          <a:p>
            <a:endParaRPr lang="en-US" sz="1800" dirty="0"/>
          </a:p>
          <a:p>
            <a:r>
              <a:rPr lang="en-US" sz="1800" dirty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DCFAE1-1687-61B7-E57C-426765A961E9}"/>
              </a:ext>
            </a:extLst>
          </p:cNvPr>
          <p:cNvSpPr txBox="1"/>
          <p:nvPr/>
        </p:nvSpPr>
        <p:spPr>
          <a:xfrm>
            <a:off x="8646160" y="4896850"/>
            <a:ext cx="474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BC4A06-AA3E-B26E-3186-E488DBB80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145" y="656164"/>
            <a:ext cx="1359346" cy="11070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2FC0A0-4FAD-6C2E-CCF5-918508B6A7F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71CFB-0038-2BB0-D4EE-7CD7688C3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37" y="943827"/>
            <a:ext cx="4056718" cy="380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9467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Rubin template -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36457</TotalTime>
  <Words>2120</Words>
  <Application>Microsoft Macintosh PowerPoint</Application>
  <PresentationFormat>On-screen Show (16:9)</PresentationFormat>
  <Paragraphs>290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Times New Roman</vt:lpstr>
      <vt:lpstr>Merriweather Sans</vt:lpstr>
      <vt:lpstr>Times</vt:lpstr>
      <vt:lpstr>Helvetica Neue</vt:lpstr>
      <vt:lpstr>Lucida Grande</vt:lpstr>
      <vt:lpstr>Geneva</vt:lpstr>
      <vt:lpstr>Wingdings</vt:lpstr>
      <vt:lpstr>Source Sans Pro Black</vt:lpstr>
      <vt:lpstr>Source Sans Pro</vt:lpstr>
      <vt:lpstr>Helvetica</vt:lpstr>
      <vt:lpstr>Source Sans Pro SemiBold</vt:lpstr>
      <vt:lpstr>Arial</vt:lpstr>
      <vt:lpstr>Rubin template - Light</vt:lpstr>
      <vt:lpstr>PowerPoint Presentation</vt:lpstr>
      <vt:lpstr>PowerPoint Presentation</vt:lpstr>
      <vt:lpstr>PowerPoint Presentation</vt:lpstr>
      <vt:lpstr>Milky Way science with coadded LSST data</vt:lpstr>
      <vt:lpstr>photo-D: science motivation</vt:lpstr>
      <vt:lpstr>photo-D: science motivation</vt:lpstr>
      <vt:lpstr> </vt:lpstr>
      <vt:lpstr>PowerPoint Presentation</vt:lpstr>
      <vt:lpstr>LSST filter complement: ugrizy</vt:lpstr>
      <vt:lpstr>photo-D methodology: stellar astrophysics 0  </vt:lpstr>
      <vt:lpstr>photo-D methodology: stellar astrophysics 1</vt:lpstr>
      <vt:lpstr>photo-D methodology: stellar astrophysics 2</vt:lpstr>
      <vt:lpstr>photo-D methodology: impact of dust</vt:lpstr>
      <vt:lpstr>photo-D methodology: statistical treatment</vt:lpstr>
      <vt:lpstr>photo-D methodology: needed improvements</vt:lpstr>
      <vt:lpstr>photo-D in Green et al. (2014).         “the best paper!”</vt:lpstr>
      <vt:lpstr>photo-D in Green et al. (2014)</vt:lpstr>
      <vt:lpstr>Priors from TRILEGAL (Galaxy simulation code)</vt:lpstr>
      <vt:lpstr>Bayes: posterior       likelihood * prior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cp:lastModifiedBy>Zeljko Ivezic</cp:lastModifiedBy>
  <cp:revision>82</cp:revision>
  <dcterms:modified xsi:type="dcterms:W3CDTF">2023-01-19T18:33:29Z</dcterms:modified>
</cp:coreProperties>
</file>